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84" r:id="rId4"/>
    <p:sldId id="261" r:id="rId5"/>
    <p:sldId id="281" r:id="rId6"/>
    <p:sldId id="282" r:id="rId7"/>
    <p:sldId id="259" r:id="rId8"/>
    <p:sldId id="260" r:id="rId9"/>
    <p:sldId id="262" r:id="rId10"/>
    <p:sldId id="264" r:id="rId11"/>
    <p:sldId id="285" r:id="rId12"/>
    <p:sldId id="265" r:id="rId13"/>
    <p:sldId id="268" r:id="rId14"/>
    <p:sldId id="286" r:id="rId15"/>
    <p:sldId id="269" r:id="rId16"/>
    <p:sldId id="270" r:id="rId17"/>
    <p:sldId id="287" r:id="rId18"/>
    <p:sldId id="271" r:id="rId19"/>
    <p:sldId id="272" r:id="rId20"/>
    <p:sldId id="288" r:id="rId21"/>
    <p:sldId id="291" r:id="rId22"/>
    <p:sldId id="283" r:id="rId23"/>
    <p:sldId id="273" r:id="rId24"/>
    <p:sldId id="274" r:id="rId25"/>
    <p:sldId id="289" r:id="rId26"/>
    <p:sldId id="275" r:id="rId27"/>
    <p:sldId id="276" r:id="rId28"/>
    <p:sldId id="277" r:id="rId29"/>
    <p:sldId id="278" r:id="rId30"/>
    <p:sldId id="279" r:id="rId31"/>
    <p:sldId id="280" r:id="rId32"/>
    <p:sldId id="290" r:id="rId3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A5B18D-A284-421E-AE97-8620BFCB9388}" type="datetimeFigureOut">
              <a:rPr lang="zh-CN" altLang="en-US" smtClean="0"/>
              <a:t>2015/3/20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258E1C-2465-4E98-9B18-91A9B8CE86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472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258E1C-2465-4E98-9B18-91A9B8CE867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314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2015/3/20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2015/3/20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microsoft.com/office/2007/relationships/hdphoto" Target="../media/hdphoto2.wdp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ndray.com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/>
          </a:sp3d>
        </p:spPr>
        <p:txBody>
          <a:bodyPr>
            <a:normAutofit/>
          </a:bodyPr>
          <a:lstStyle/>
          <a:p>
            <a:r>
              <a:rPr lang="en-US" altLang="zh-CN" sz="5400" b="1" dirty="0" err="1" smtClean="0"/>
              <a:t>802.11n&amp;802.11ac</a:t>
            </a:r>
            <a:endParaRPr lang="zh-CN" altLang="en-US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9"/>
          <p:cNvSpPr>
            <a:spLocks noGrp="1"/>
          </p:cNvSpPr>
          <p:nvPr>
            <p:ph type="title"/>
          </p:nvPr>
        </p:nvSpPr>
        <p:spPr>
          <a:xfrm>
            <a:off x="0" y="0"/>
            <a:ext cx="2087463" cy="871537"/>
          </a:xfrm>
        </p:spPr>
        <p:txBody>
          <a:bodyPr>
            <a:normAutofit/>
          </a:bodyPr>
          <a:lstStyle/>
          <a:p>
            <a:r>
              <a:rPr lang="en-US" altLang="zh-CN" sz="4000" b="1" dirty="0" smtClean="0">
                <a:latin typeface="Comic Sans MS" pitchFamily="66" charset="0"/>
              </a:rPr>
              <a:t>Agenda.</a:t>
            </a:r>
            <a:endParaRPr lang="zh-CN" altLang="en-US" sz="4000" b="1" dirty="0" smtClean="0">
              <a:latin typeface="Comic Sans MS" pitchFamily="66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24000" y="1861019"/>
            <a:ext cx="6096000" cy="7812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6" name="组合 5"/>
          <p:cNvGrpSpPr/>
          <p:nvPr/>
        </p:nvGrpSpPr>
        <p:grpSpPr>
          <a:xfrm>
            <a:off x="1828800" y="1403459"/>
            <a:ext cx="4267200" cy="915120"/>
            <a:chOff x="304800" y="6459"/>
            <a:chExt cx="4267200" cy="915120"/>
          </a:xfrm>
          <a:solidFill>
            <a:srgbClr val="00B0F0"/>
          </a:solidFill>
        </p:grpSpPr>
        <p:sp>
          <p:nvSpPr>
            <p:cNvPr id="15" name="圆角矩形 14"/>
            <p:cNvSpPr/>
            <p:nvPr/>
          </p:nvSpPr>
          <p:spPr>
            <a:xfrm>
              <a:off x="304800" y="6459"/>
              <a:ext cx="4267200" cy="91512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shade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圆角矩形 5"/>
            <p:cNvSpPr/>
            <p:nvPr/>
          </p:nvSpPr>
          <p:spPr>
            <a:xfrm>
              <a:off x="349472" y="51131"/>
              <a:ext cx="4177856" cy="825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1290" tIns="0" rIns="161290" bIns="0" numCol="1" spcCol="1270" anchor="ctr" anchorCtr="0">
              <a:noAutofit/>
            </a:bodyPr>
            <a:lstStyle/>
            <a:p>
              <a:pPr lvl="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3100" b="1" dirty="0">
                  <a:solidFill>
                    <a:srgbClr val="FF0000"/>
                  </a:solidFill>
                </a:rPr>
                <a:t>概述</a:t>
              </a:r>
              <a:endParaRPr lang="zh-CN" altLang="en-US" sz="3100" b="1" kern="1200" dirty="0">
                <a:solidFill>
                  <a:srgbClr val="FF0000"/>
                </a:solidFill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524000" y="3267179"/>
            <a:ext cx="6096000" cy="78120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2">
              <a:shade val="50000"/>
              <a:hueOff val="0"/>
              <a:satOff val="-21080"/>
              <a:lumOff val="31826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" name="组合 7"/>
          <p:cNvGrpSpPr/>
          <p:nvPr/>
        </p:nvGrpSpPr>
        <p:grpSpPr>
          <a:xfrm>
            <a:off x="1828800" y="2809619"/>
            <a:ext cx="4267200" cy="915120"/>
            <a:chOff x="304800" y="1412619"/>
            <a:chExt cx="4267200" cy="915120"/>
          </a:xfrm>
          <a:solidFill>
            <a:srgbClr val="0070C0"/>
          </a:solidFill>
        </p:grpSpPr>
        <p:sp>
          <p:nvSpPr>
            <p:cNvPr id="13" name="圆角矩形 12"/>
            <p:cNvSpPr/>
            <p:nvPr/>
          </p:nvSpPr>
          <p:spPr>
            <a:xfrm>
              <a:off x="304800" y="1412619"/>
              <a:ext cx="4267200" cy="91512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50000"/>
                <a:hueOff val="0"/>
                <a:satOff val="-21688"/>
                <a:lumOff val="35185"/>
                <a:alphaOff val="0"/>
              </a:schemeClr>
            </a:fillRef>
            <a:effectRef idx="0">
              <a:schemeClr val="accent2">
                <a:shade val="50000"/>
                <a:hueOff val="0"/>
                <a:satOff val="-21688"/>
                <a:lumOff val="351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圆角矩形 8"/>
            <p:cNvSpPr/>
            <p:nvPr/>
          </p:nvSpPr>
          <p:spPr>
            <a:xfrm>
              <a:off x="349472" y="1457291"/>
              <a:ext cx="4177856" cy="825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1290" tIns="0" rIns="161290" bIns="0" numCol="1" spcCol="1270" anchor="ctr" anchorCtr="0">
              <a:noAutofit/>
            </a:bodyPr>
            <a:lstStyle/>
            <a:p>
              <a:pPr lvl="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CN" sz="3100" kern="1200" dirty="0" err="1" smtClean="0"/>
                <a:t>802.11n</a:t>
              </a:r>
              <a:endParaRPr lang="zh-CN" altLang="en-US" sz="3100" kern="1200" dirty="0"/>
            </a:p>
          </p:txBody>
        </p:sp>
      </p:grpSp>
      <p:sp>
        <p:nvSpPr>
          <p:cNvPr id="9" name="矩形 8"/>
          <p:cNvSpPr/>
          <p:nvPr/>
        </p:nvSpPr>
        <p:spPr>
          <a:xfrm>
            <a:off x="1524000" y="4673340"/>
            <a:ext cx="6096000" cy="781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>
              <a:shade val="50000"/>
              <a:hueOff val="0"/>
              <a:satOff val="-21080"/>
              <a:lumOff val="31826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0" name="组合 9"/>
          <p:cNvGrpSpPr/>
          <p:nvPr/>
        </p:nvGrpSpPr>
        <p:grpSpPr>
          <a:xfrm>
            <a:off x="1828800" y="4215780"/>
            <a:ext cx="4267200" cy="915120"/>
            <a:chOff x="304800" y="2818780"/>
            <a:chExt cx="4267200" cy="915120"/>
          </a:xfrm>
          <a:solidFill>
            <a:srgbClr val="002060"/>
          </a:solidFill>
        </p:grpSpPr>
        <p:sp>
          <p:nvSpPr>
            <p:cNvPr id="11" name="圆角矩形 10"/>
            <p:cNvSpPr/>
            <p:nvPr/>
          </p:nvSpPr>
          <p:spPr>
            <a:xfrm>
              <a:off x="304800" y="2818780"/>
              <a:ext cx="4267200" cy="91512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50000"/>
                <a:hueOff val="0"/>
                <a:satOff val="-21688"/>
                <a:lumOff val="35185"/>
                <a:alphaOff val="0"/>
              </a:schemeClr>
            </a:fillRef>
            <a:effectRef idx="0">
              <a:schemeClr val="accent2">
                <a:shade val="50000"/>
                <a:hueOff val="0"/>
                <a:satOff val="-21688"/>
                <a:lumOff val="351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圆角矩形 11"/>
            <p:cNvSpPr/>
            <p:nvPr/>
          </p:nvSpPr>
          <p:spPr>
            <a:xfrm>
              <a:off x="349472" y="2863452"/>
              <a:ext cx="4177856" cy="825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1290" tIns="0" rIns="161290" bIns="0" numCol="1" spcCol="1270" anchor="ctr" anchorCtr="0">
              <a:noAutofit/>
            </a:bodyPr>
            <a:lstStyle/>
            <a:p>
              <a:pPr lvl="0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CN" sz="3100" dirty="0" err="1" smtClean="0"/>
                <a:t>802.11ac</a:t>
              </a:r>
              <a:endParaRPr lang="zh-CN" altLang="en-US" sz="31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611560" y="647788"/>
            <a:ext cx="9721080" cy="6021572"/>
            <a:chOff x="1043608" y="740701"/>
            <a:chExt cx="8064897" cy="6021572"/>
          </a:xfrm>
        </p:grpSpPr>
        <p:sp>
          <p:nvSpPr>
            <p:cNvPr id="5" name="TextBox 4"/>
            <p:cNvSpPr txBox="1"/>
            <p:nvPr/>
          </p:nvSpPr>
          <p:spPr>
            <a:xfrm>
              <a:off x="5086880" y="6392941"/>
              <a:ext cx="40216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------Gartner  WLAN Market Share</a:t>
              </a:r>
              <a:endParaRPr lang="zh-CN" altLang="en-US" b="1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645809" y="1988840"/>
              <a:ext cx="9094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3898</a:t>
              </a:r>
              <a:endParaRPr lang="zh-CN" altLang="en-US" b="1" dirty="0"/>
            </a:p>
          </p:txBody>
        </p:sp>
        <p:sp>
          <p:nvSpPr>
            <p:cNvPr id="7" name="矩形 6"/>
            <p:cNvSpPr/>
            <p:nvPr/>
          </p:nvSpPr>
          <p:spPr>
            <a:xfrm>
              <a:off x="1714372" y="4115602"/>
              <a:ext cx="720080" cy="1740764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FF0000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3214158" y="3439452"/>
              <a:ext cx="720080" cy="2406483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FF0000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4691191" y="2385273"/>
              <a:ext cx="720080" cy="3460663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FF0000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619673" y="5990320"/>
              <a:ext cx="9094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2010</a:t>
              </a:r>
              <a:endParaRPr lang="zh-CN" altLang="en-US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119459" y="5990320"/>
              <a:ext cx="9094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2011</a:t>
              </a:r>
              <a:endParaRPr lang="zh-CN" altLang="en-US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720156" y="5988771"/>
              <a:ext cx="9094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2012</a:t>
              </a:r>
              <a:endParaRPr lang="zh-CN" altLang="en-US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141960" y="2944044"/>
              <a:ext cx="9094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2961</a:t>
              </a:r>
              <a:endParaRPr lang="zh-CN" altLang="en-US" b="1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670634" y="1592408"/>
              <a:ext cx="9094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31.6</a:t>
              </a:r>
              <a:r>
                <a:rPr lang="en-US" altLang="zh-CN" b="1" dirty="0"/>
                <a:t>%</a:t>
              </a:r>
              <a:endParaRPr lang="en-US" altLang="zh-CN" b="1" dirty="0" smtClean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131840" y="2552515"/>
              <a:ext cx="9094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30.8%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372200" y="1338202"/>
              <a:ext cx="720080" cy="4487967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FF0000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401165" y="6013380"/>
              <a:ext cx="9094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2013</a:t>
              </a:r>
              <a:endParaRPr lang="zh-CN" altLang="en-US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98826" y="740701"/>
              <a:ext cx="9094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32%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693622" y="3557568"/>
              <a:ext cx="9094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2263</a:t>
              </a:r>
              <a:endParaRPr lang="zh-CN" altLang="en-US" b="1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790314" y="3134117"/>
              <a:ext cx="9094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29%</a:t>
              </a:r>
            </a:p>
          </p:txBody>
        </p:sp>
        <p:cxnSp>
          <p:nvCxnSpPr>
            <p:cNvPr id="21" name="直接箭头连接符 20"/>
            <p:cNvCxnSpPr/>
            <p:nvPr/>
          </p:nvCxnSpPr>
          <p:spPr>
            <a:xfrm>
              <a:off x="1043608" y="5856367"/>
              <a:ext cx="6768752" cy="0"/>
            </a:xfrm>
            <a:prstGeom prst="straightConnector1">
              <a:avLst/>
            </a:prstGeom>
            <a:ln w="57150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箭头连接符 21"/>
            <p:cNvCxnSpPr/>
            <p:nvPr/>
          </p:nvCxnSpPr>
          <p:spPr>
            <a:xfrm flipV="1">
              <a:off x="1043608" y="1967935"/>
              <a:ext cx="0" cy="3888432"/>
            </a:xfrm>
            <a:prstGeom prst="straightConnector1">
              <a:avLst/>
            </a:prstGeom>
            <a:ln w="57150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标题 1"/>
          <p:cNvSpPr>
            <a:spLocks noGrp="1"/>
          </p:cNvSpPr>
          <p:nvPr>
            <p:ph type="title"/>
          </p:nvPr>
        </p:nvSpPr>
        <p:spPr>
          <a:xfrm>
            <a:off x="-573411" y="-243408"/>
            <a:ext cx="6585571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更多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的企业正在开始部署</a:t>
            </a:r>
            <a:r>
              <a:rPr lang="en-US" altLang="zh-CN" sz="2800" dirty="0" err="1">
                <a:latin typeface="微软雅黑" pitchFamily="34" charset="-122"/>
                <a:ea typeface="微软雅黑" pitchFamily="34" charset="-122"/>
              </a:rPr>
              <a:t>WLAN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2591119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标题 1"/>
          <p:cNvSpPr>
            <a:spLocks noGrp="1"/>
          </p:cNvSpPr>
          <p:nvPr>
            <p:ph type="title"/>
          </p:nvPr>
        </p:nvSpPr>
        <p:spPr>
          <a:xfrm>
            <a:off x="-573411" y="-243408"/>
            <a:ext cx="6585571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移动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终端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普及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，交付业务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更加多样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-58559" y="1196752"/>
            <a:ext cx="9599111" cy="4682450"/>
            <a:chOff x="-36512" y="1092936"/>
            <a:chExt cx="9649072" cy="5525507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964692" y="6562598"/>
              <a:ext cx="7451428" cy="0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964692" y="2458760"/>
              <a:ext cx="0" cy="4103837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13446" y="6182614"/>
              <a:ext cx="792705" cy="435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11M</a:t>
              </a:r>
              <a:endParaRPr lang="zh-CN" altLang="en-US" b="1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4348" y="5356453"/>
              <a:ext cx="792705" cy="435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54M</a:t>
              </a:r>
              <a:endParaRPr lang="zh-CN" altLang="en-US" b="1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-36512" y="4292495"/>
              <a:ext cx="1001206" cy="435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150M</a:t>
              </a:r>
              <a:endParaRPr lang="zh-CN" altLang="en-US" b="1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3448" y="3380531"/>
              <a:ext cx="1001206" cy="435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/>
                <a:t>300M</a:t>
              </a:r>
              <a:endParaRPr lang="zh-CN" altLang="en-US" b="1" dirty="0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1390505" y="2851091"/>
              <a:ext cx="6959588" cy="3510802"/>
            </a:xfrm>
            <a:custGeom>
              <a:avLst/>
              <a:gdLst>
                <a:gd name="connsiteX0" fmla="*/ 0 w 6321973"/>
                <a:gd name="connsiteY0" fmla="*/ 3326524 h 3326524"/>
                <a:gd name="connsiteX1" fmla="*/ 1781504 w 6321973"/>
                <a:gd name="connsiteY1" fmla="*/ 3121572 h 3326524"/>
                <a:gd name="connsiteX2" fmla="*/ 2806262 w 6321973"/>
                <a:gd name="connsiteY2" fmla="*/ 2885090 h 3326524"/>
                <a:gd name="connsiteX3" fmla="*/ 3972911 w 6321973"/>
                <a:gd name="connsiteY3" fmla="*/ 1844565 h 3326524"/>
                <a:gd name="connsiteX4" fmla="*/ 4997669 w 6321973"/>
                <a:gd name="connsiteY4" fmla="*/ 1040524 h 3326524"/>
                <a:gd name="connsiteX5" fmla="*/ 5927835 w 6321973"/>
                <a:gd name="connsiteY5" fmla="*/ 993227 h 3326524"/>
                <a:gd name="connsiteX6" fmla="*/ 6164318 w 6321973"/>
                <a:gd name="connsiteY6" fmla="*/ 599090 h 3326524"/>
                <a:gd name="connsiteX7" fmla="*/ 6321973 w 6321973"/>
                <a:gd name="connsiteY7" fmla="*/ 0 h 332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321973" h="3326524">
                  <a:moveTo>
                    <a:pt x="0" y="3326524"/>
                  </a:moveTo>
                  <a:cubicBezTo>
                    <a:pt x="656897" y="3260834"/>
                    <a:pt x="1313794" y="3195144"/>
                    <a:pt x="1781504" y="3121572"/>
                  </a:cubicBezTo>
                  <a:cubicBezTo>
                    <a:pt x="2249214" y="3048000"/>
                    <a:pt x="2441028" y="3097924"/>
                    <a:pt x="2806262" y="2885090"/>
                  </a:cubicBezTo>
                  <a:cubicBezTo>
                    <a:pt x="3171496" y="2672256"/>
                    <a:pt x="3607677" y="2151993"/>
                    <a:pt x="3972911" y="1844565"/>
                  </a:cubicBezTo>
                  <a:cubicBezTo>
                    <a:pt x="4338145" y="1537137"/>
                    <a:pt x="4671848" y="1182414"/>
                    <a:pt x="4997669" y="1040524"/>
                  </a:cubicBezTo>
                  <a:cubicBezTo>
                    <a:pt x="5323490" y="898634"/>
                    <a:pt x="5733394" y="1066799"/>
                    <a:pt x="5927835" y="993227"/>
                  </a:cubicBezTo>
                  <a:cubicBezTo>
                    <a:pt x="6122276" y="919655"/>
                    <a:pt x="6098628" y="764628"/>
                    <a:pt x="6164318" y="599090"/>
                  </a:cubicBezTo>
                  <a:cubicBezTo>
                    <a:pt x="6230008" y="433552"/>
                    <a:pt x="6293070" y="97221"/>
                    <a:pt x="6321973" y="0"/>
                  </a:cubicBezTo>
                </a:path>
              </a:pathLst>
            </a:cu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1390507" y="2784533"/>
              <a:ext cx="6942232" cy="3361053"/>
            </a:xfrm>
            <a:custGeom>
              <a:avLst/>
              <a:gdLst>
                <a:gd name="connsiteX0" fmla="*/ 0 w 6306207"/>
                <a:gd name="connsiteY0" fmla="*/ 3184634 h 3184634"/>
                <a:gd name="connsiteX1" fmla="*/ 2191407 w 6306207"/>
                <a:gd name="connsiteY1" fmla="*/ 2128345 h 3184634"/>
                <a:gd name="connsiteX2" fmla="*/ 3326525 w 6306207"/>
                <a:gd name="connsiteY2" fmla="*/ 1245476 h 3184634"/>
                <a:gd name="connsiteX3" fmla="*/ 5139559 w 6306207"/>
                <a:gd name="connsiteY3" fmla="*/ 536027 h 3184634"/>
                <a:gd name="connsiteX4" fmla="*/ 5754414 w 6306207"/>
                <a:gd name="connsiteY4" fmla="*/ 220717 h 3184634"/>
                <a:gd name="connsiteX5" fmla="*/ 6306207 w 6306207"/>
                <a:gd name="connsiteY5" fmla="*/ 0 h 3184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306207" h="3184634">
                  <a:moveTo>
                    <a:pt x="0" y="3184634"/>
                  </a:moveTo>
                  <a:cubicBezTo>
                    <a:pt x="818493" y="2818086"/>
                    <a:pt x="1636986" y="2451538"/>
                    <a:pt x="2191407" y="2128345"/>
                  </a:cubicBezTo>
                  <a:cubicBezTo>
                    <a:pt x="2745828" y="1805152"/>
                    <a:pt x="2835166" y="1510862"/>
                    <a:pt x="3326525" y="1245476"/>
                  </a:cubicBezTo>
                  <a:cubicBezTo>
                    <a:pt x="3817884" y="980090"/>
                    <a:pt x="4734911" y="706820"/>
                    <a:pt x="5139559" y="536027"/>
                  </a:cubicBezTo>
                  <a:cubicBezTo>
                    <a:pt x="5544207" y="365234"/>
                    <a:pt x="5559973" y="310055"/>
                    <a:pt x="5754414" y="220717"/>
                  </a:cubicBezTo>
                  <a:cubicBezTo>
                    <a:pt x="5948855" y="131379"/>
                    <a:pt x="6201104" y="7883"/>
                    <a:pt x="6306207" y="0"/>
                  </a:cubicBezTo>
                </a:path>
              </a:pathLst>
            </a:cu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000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275817" y="4410332"/>
              <a:ext cx="2311633" cy="435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latin typeface="微软雅黑" pitchFamily="34" charset="-122"/>
                  <a:ea typeface="微软雅黑" pitchFamily="34" charset="-122"/>
                </a:rPr>
                <a:t>无线带宽不断攀升</a:t>
              </a:r>
              <a:endParaRPr lang="zh-CN" altLang="en-US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659889" y="3507192"/>
              <a:ext cx="1664681" cy="7471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FFC000"/>
                  </a:solidFill>
                </a:rPr>
                <a:t>移动终端不断普及</a:t>
              </a:r>
              <a:endParaRPr lang="zh-CN" altLang="en-US" sz="2000" dirty="0">
                <a:solidFill>
                  <a:srgbClr val="FFC000"/>
                </a:solidFill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964692" y="1092936"/>
              <a:ext cx="7927051" cy="1420678"/>
              <a:chOff x="1331640" y="1000114"/>
              <a:chExt cx="7200800" cy="1009581"/>
            </a:xfrm>
          </p:grpSpPr>
          <p:grpSp>
            <p:nvGrpSpPr>
              <p:cNvPr id="54" name="组合 53"/>
              <p:cNvGrpSpPr/>
              <p:nvPr/>
            </p:nvGrpSpPr>
            <p:grpSpPr>
              <a:xfrm>
                <a:off x="1331640" y="1059581"/>
                <a:ext cx="7200800" cy="950114"/>
                <a:chOff x="1331640" y="1473278"/>
                <a:chExt cx="7200800" cy="1266818"/>
              </a:xfrm>
            </p:grpSpPr>
            <p:sp>
              <p:nvSpPr>
                <p:cNvPr id="64" name="右箭头 63"/>
                <p:cNvSpPr/>
                <p:nvPr/>
              </p:nvSpPr>
              <p:spPr>
                <a:xfrm>
                  <a:off x="1331640" y="2132856"/>
                  <a:ext cx="6768752" cy="494764"/>
                </a:xfrm>
                <a:prstGeom prst="rightArrow">
                  <a:avLst/>
                </a:prstGeom>
              </p:spPr>
              <p:style>
                <a:lnRef idx="0">
                  <a:schemeClr val="accent3"/>
                </a:lnRef>
                <a:fillRef idx="3">
                  <a:schemeClr val="accent3"/>
                </a:fillRef>
                <a:effectRef idx="3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cxnSp>
              <p:nvCxnSpPr>
                <p:cNvPr id="65" name="直接连接符 64"/>
                <p:cNvCxnSpPr/>
                <p:nvPr/>
              </p:nvCxnSpPr>
              <p:spPr>
                <a:xfrm>
                  <a:off x="2987824" y="2132856"/>
                  <a:ext cx="0" cy="576064"/>
                </a:xfrm>
                <a:prstGeom prst="line">
                  <a:avLst/>
                </a:prstGeom>
                <a:ln w="28575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直接连接符 65"/>
                <p:cNvCxnSpPr/>
                <p:nvPr/>
              </p:nvCxnSpPr>
              <p:spPr>
                <a:xfrm>
                  <a:off x="4716016" y="2164032"/>
                  <a:ext cx="0" cy="576064"/>
                </a:xfrm>
                <a:prstGeom prst="line">
                  <a:avLst/>
                </a:prstGeom>
                <a:ln w="28575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直接连接符 66"/>
                <p:cNvCxnSpPr/>
                <p:nvPr/>
              </p:nvCxnSpPr>
              <p:spPr>
                <a:xfrm>
                  <a:off x="6444208" y="2132856"/>
                  <a:ext cx="0" cy="576064"/>
                </a:xfrm>
                <a:prstGeom prst="line">
                  <a:avLst/>
                </a:prstGeom>
                <a:ln w="28575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8" name="TextBox 67"/>
                <p:cNvSpPr txBox="1"/>
                <p:nvPr/>
              </p:nvSpPr>
              <p:spPr>
                <a:xfrm>
                  <a:off x="2138323" y="1828017"/>
                  <a:ext cx="71062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b="1" dirty="0">
                      <a:latin typeface="微软雅黑" pitchFamily="34" charset="-122"/>
                      <a:ea typeface="微软雅黑" pitchFamily="34" charset="-122"/>
                    </a:rPr>
                    <a:t>上网</a:t>
                  </a:r>
                </a:p>
              </p:txBody>
            </p:sp>
            <p:sp>
              <p:nvSpPr>
                <p:cNvPr id="69" name="TextBox 68"/>
                <p:cNvSpPr txBox="1"/>
                <p:nvPr/>
              </p:nvSpPr>
              <p:spPr>
                <a:xfrm>
                  <a:off x="5678881" y="1473278"/>
                  <a:ext cx="1125367" cy="646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b="1" dirty="0" smtClean="0">
                      <a:latin typeface="微软雅黑" pitchFamily="34" charset="-122"/>
                      <a:ea typeface="微软雅黑" pitchFamily="34" charset="-122"/>
                    </a:rPr>
                    <a:t>语音</a:t>
                  </a:r>
                  <a:endParaRPr lang="en-US" altLang="zh-CN" b="1" dirty="0" smtClean="0">
                    <a:latin typeface="微软雅黑" pitchFamily="34" charset="-122"/>
                    <a:ea typeface="微软雅黑" pitchFamily="34" charset="-122"/>
                  </a:endParaRPr>
                </a:p>
                <a:p>
                  <a:r>
                    <a:rPr lang="zh-CN" altLang="en-US" b="1" dirty="0" smtClean="0">
                      <a:latin typeface="微软雅黑" pitchFamily="34" charset="-122"/>
                      <a:ea typeface="微软雅黑" pitchFamily="34" charset="-122"/>
                    </a:rPr>
                    <a:t>视频</a:t>
                  </a:r>
                  <a:endParaRPr lang="zh-CN" altLang="en-US" b="1" dirty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70" name="TextBox 69"/>
                <p:cNvSpPr txBox="1"/>
                <p:nvPr/>
              </p:nvSpPr>
              <p:spPr>
                <a:xfrm>
                  <a:off x="7407073" y="1665301"/>
                  <a:ext cx="112536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b="1" dirty="0">
                      <a:latin typeface="微软雅黑" pitchFamily="34" charset="-122"/>
                      <a:ea typeface="微软雅黑" pitchFamily="34" charset="-122"/>
                    </a:rPr>
                    <a:t>全</a:t>
                  </a:r>
                  <a:r>
                    <a:rPr lang="zh-CN" altLang="en-US" b="1" dirty="0" smtClean="0">
                      <a:latin typeface="微软雅黑" pitchFamily="34" charset="-122"/>
                      <a:ea typeface="微软雅黑" pitchFamily="34" charset="-122"/>
                    </a:rPr>
                    <a:t>业务</a:t>
                  </a:r>
                  <a:endParaRPr lang="zh-CN" altLang="en-US" b="1" dirty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71" name="TextBox 70"/>
                <p:cNvSpPr txBox="1"/>
                <p:nvPr/>
              </p:nvSpPr>
              <p:spPr>
                <a:xfrm>
                  <a:off x="3851920" y="1860576"/>
                  <a:ext cx="76532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b="1" dirty="0">
                      <a:latin typeface="微软雅黑" pitchFamily="34" charset="-122"/>
                      <a:ea typeface="微软雅黑" pitchFamily="34" charset="-122"/>
                    </a:rPr>
                    <a:t>办公</a:t>
                  </a:r>
                </a:p>
              </p:txBody>
            </p:sp>
          </p:grpSp>
          <p:pic>
            <p:nvPicPr>
              <p:cNvPr id="55" name="Picture 2" descr="C:\Users\Parrot\Pictures\icons\20120225112232268_easyicon_cn_252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rightnessContrast bright="4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39073" y="1000114"/>
                <a:ext cx="684655" cy="6792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6" name="Picture 3" descr="C:\Users\Parrot\Pictures\icons\2012022511230144_easyicon_cn_256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40000"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67265" y="1022999"/>
                <a:ext cx="684655" cy="68465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7" name="Picture 4" descr="C:\Users\Parrot\Pictures\icons\高画质精美透明PNG图标572张\png_icon_318.pn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03400" y="1067693"/>
                <a:ext cx="544061" cy="5440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8" name="Picture 5" descr="C:\Users\Parrot\Pictures\icons\高画质精美透明PNG图标572张\png_icon_319.png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71823" y="1067694"/>
                <a:ext cx="544061" cy="5440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9" name="Picture 3" descr="C:\Users\Eric\Desktop\sap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16216" y="1433564"/>
                <a:ext cx="354789" cy="1910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" name="Picture 2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92215" y="1469996"/>
                <a:ext cx="385930" cy="1263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1" name="Picture 3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35883" y="1126412"/>
                <a:ext cx="558419" cy="1666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2" name="Picture 4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16216" y="1322819"/>
                <a:ext cx="561761" cy="1153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3" name="Picture 4" descr="C:\Users\Parrot\Pictures\icons\高画质精美透明PNG图标572张\png_icon_318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08624" y="1147934"/>
                <a:ext cx="415704" cy="4157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72" name="直接箭头连接符 71"/>
            <p:cNvCxnSpPr/>
            <p:nvPr/>
          </p:nvCxnSpPr>
          <p:spPr>
            <a:xfrm flipV="1">
              <a:off x="8524851" y="2513613"/>
              <a:ext cx="0" cy="4103837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TextBox 72"/>
            <p:cNvSpPr txBox="1"/>
            <p:nvPr/>
          </p:nvSpPr>
          <p:spPr>
            <a:xfrm>
              <a:off x="8611351" y="5987108"/>
              <a:ext cx="792705" cy="3897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FFC000"/>
                  </a:solidFill>
                </a:rPr>
                <a:t>10%</a:t>
              </a:r>
              <a:endParaRPr lang="zh-CN" altLang="en-US" dirty="0">
                <a:solidFill>
                  <a:srgbClr val="FFC000"/>
                </a:solidFill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8622253" y="5118655"/>
              <a:ext cx="792705" cy="3897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FFC000"/>
                  </a:solidFill>
                </a:rPr>
                <a:t>20%</a:t>
              </a:r>
              <a:endParaRPr lang="zh-CN" altLang="en-US" dirty="0">
                <a:solidFill>
                  <a:srgbClr val="FFC000"/>
                </a:solidFill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8561393" y="4140501"/>
              <a:ext cx="1001206" cy="3897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FFC000"/>
                  </a:solidFill>
                </a:rPr>
                <a:t>50%</a:t>
              </a:r>
              <a:endParaRPr lang="zh-CN" altLang="en-US" dirty="0">
                <a:solidFill>
                  <a:srgbClr val="FFC000"/>
                </a:solidFill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611354" y="3152540"/>
              <a:ext cx="1001206" cy="3897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FFC000"/>
                  </a:solidFill>
                </a:rPr>
                <a:t>60%</a:t>
              </a:r>
              <a:endParaRPr lang="zh-CN" altLang="en-US" dirty="0">
                <a:solidFill>
                  <a:srgbClr val="FFC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8748464" cy="4549752"/>
          </a:xfrm>
          <a:prstGeom prst="rect">
            <a:avLst/>
          </a:prstGeom>
        </p:spPr>
      </p:pic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-573411" y="-243408"/>
            <a:ext cx="4137299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更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快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我们与进俱进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790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9"/>
          <p:cNvSpPr>
            <a:spLocks noGrp="1"/>
          </p:cNvSpPr>
          <p:nvPr>
            <p:ph type="title"/>
          </p:nvPr>
        </p:nvSpPr>
        <p:spPr>
          <a:xfrm>
            <a:off x="0" y="0"/>
            <a:ext cx="2087463" cy="871537"/>
          </a:xfrm>
        </p:spPr>
        <p:txBody>
          <a:bodyPr>
            <a:normAutofit/>
          </a:bodyPr>
          <a:lstStyle/>
          <a:p>
            <a:r>
              <a:rPr lang="en-US" altLang="zh-CN" sz="4000" b="1" dirty="0" smtClean="0">
                <a:latin typeface="Comic Sans MS" pitchFamily="66" charset="0"/>
              </a:rPr>
              <a:t>Agenda.</a:t>
            </a:r>
            <a:endParaRPr lang="zh-CN" altLang="en-US" sz="4000" b="1" dirty="0" smtClean="0">
              <a:latin typeface="Comic Sans MS" pitchFamily="66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24000" y="1861019"/>
            <a:ext cx="6096000" cy="7812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6" name="组合 5"/>
          <p:cNvGrpSpPr/>
          <p:nvPr/>
        </p:nvGrpSpPr>
        <p:grpSpPr>
          <a:xfrm>
            <a:off x="1828800" y="1403459"/>
            <a:ext cx="4267200" cy="915120"/>
            <a:chOff x="304800" y="6459"/>
            <a:chExt cx="4267200" cy="915120"/>
          </a:xfrm>
          <a:solidFill>
            <a:srgbClr val="00B0F0"/>
          </a:solidFill>
        </p:grpSpPr>
        <p:sp>
          <p:nvSpPr>
            <p:cNvPr id="15" name="圆角矩形 14"/>
            <p:cNvSpPr/>
            <p:nvPr/>
          </p:nvSpPr>
          <p:spPr>
            <a:xfrm>
              <a:off x="304800" y="6459"/>
              <a:ext cx="4267200" cy="91512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shade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圆角矩形 5"/>
            <p:cNvSpPr/>
            <p:nvPr/>
          </p:nvSpPr>
          <p:spPr>
            <a:xfrm>
              <a:off x="349472" y="51131"/>
              <a:ext cx="4177856" cy="825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1290" tIns="0" rIns="161290" bIns="0" numCol="1" spcCol="1270" anchor="ctr" anchorCtr="0">
              <a:noAutofit/>
            </a:bodyPr>
            <a:lstStyle/>
            <a:p>
              <a:pPr lvl="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3100" dirty="0"/>
                <a:t>概述</a:t>
              </a:r>
              <a:endParaRPr lang="zh-CN" altLang="en-US" sz="3100" kern="1200" dirty="0"/>
            </a:p>
          </p:txBody>
        </p:sp>
      </p:grpSp>
      <p:sp>
        <p:nvSpPr>
          <p:cNvPr id="7" name="矩形 6"/>
          <p:cNvSpPr/>
          <p:nvPr/>
        </p:nvSpPr>
        <p:spPr>
          <a:xfrm>
            <a:off x="1524000" y="3267179"/>
            <a:ext cx="6096000" cy="78120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2">
              <a:shade val="50000"/>
              <a:hueOff val="0"/>
              <a:satOff val="-21080"/>
              <a:lumOff val="31826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" name="组合 7"/>
          <p:cNvGrpSpPr/>
          <p:nvPr/>
        </p:nvGrpSpPr>
        <p:grpSpPr>
          <a:xfrm>
            <a:off x="1828800" y="2809619"/>
            <a:ext cx="4267200" cy="915120"/>
            <a:chOff x="304800" y="1412619"/>
            <a:chExt cx="4267200" cy="915120"/>
          </a:xfrm>
          <a:solidFill>
            <a:srgbClr val="0070C0"/>
          </a:solidFill>
        </p:grpSpPr>
        <p:sp>
          <p:nvSpPr>
            <p:cNvPr id="13" name="圆角矩形 12"/>
            <p:cNvSpPr/>
            <p:nvPr/>
          </p:nvSpPr>
          <p:spPr>
            <a:xfrm>
              <a:off x="304800" y="1412619"/>
              <a:ext cx="4267200" cy="91512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50000"/>
                <a:hueOff val="0"/>
                <a:satOff val="-21688"/>
                <a:lumOff val="35185"/>
                <a:alphaOff val="0"/>
              </a:schemeClr>
            </a:fillRef>
            <a:effectRef idx="0">
              <a:schemeClr val="accent2">
                <a:shade val="50000"/>
                <a:hueOff val="0"/>
                <a:satOff val="-21688"/>
                <a:lumOff val="351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圆角矩形 8"/>
            <p:cNvSpPr/>
            <p:nvPr/>
          </p:nvSpPr>
          <p:spPr>
            <a:xfrm>
              <a:off x="349472" y="1457291"/>
              <a:ext cx="4177856" cy="825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1290" tIns="0" rIns="161290" bIns="0" numCol="1" spcCol="1270" anchor="ctr" anchorCtr="0">
              <a:noAutofit/>
            </a:bodyPr>
            <a:lstStyle/>
            <a:p>
              <a:pPr lvl="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CN" sz="3100" b="1" kern="1200" dirty="0" err="1" smtClean="0">
                  <a:solidFill>
                    <a:srgbClr val="FF0000"/>
                  </a:solidFill>
                </a:rPr>
                <a:t>802.11n</a:t>
              </a:r>
              <a:endParaRPr lang="zh-CN" altLang="en-US" sz="3100" b="1" kern="1200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1524000" y="4673340"/>
            <a:ext cx="6096000" cy="781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>
              <a:shade val="50000"/>
              <a:hueOff val="0"/>
              <a:satOff val="-21080"/>
              <a:lumOff val="31826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0" name="组合 9"/>
          <p:cNvGrpSpPr/>
          <p:nvPr/>
        </p:nvGrpSpPr>
        <p:grpSpPr>
          <a:xfrm>
            <a:off x="1828800" y="4215780"/>
            <a:ext cx="4267200" cy="915120"/>
            <a:chOff x="304800" y="2818780"/>
            <a:chExt cx="4267200" cy="915120"/>
          </a:xfrm>
          <a:solidFill>
            <a:srgbClr val="002060"/>
          </a:solidFill>
        </p:grpSpPr>
        <p:sp>
          <p:nvSpPr>
            <p:cNvPr id="11" name="圆角矩形 10"/>
            <p:cNvSpPr/>
            <p:nvPr/>
          </p:nvSpPr>
          <p:spPr>
            <a:xfrm>
              <a:off x="304800" y="2818780"/>
              <a:ext cx="4267200" cy="91512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50000"/>
                <a:hueOff val="0"/>
                <a:satOff val="-21688"/>
                <a:lumOff val="35185"/>
                <a:alphaOff val="0"/>
              </a:schemeClr>
            </a:fillRef>
            <a:effectRef idx="0">
              <a:schemeClr val="accent2">
                <a:shade val="50000"/>
                <a:hueOff val="0"/>
                <a:satOff val="-21688"/>
                <a:lumOff val="351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圆角矩形 11"/>
            <p:cNvSpPr/>
            <p:nvPr/>
          </p:nvSpPr>
          <p:spPr>
            <a:xfrm>
              <a:off x="349472" y="2863452"/>
              <a:ext cx="4177856" cy="825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1290" tIns="0" rIns="161290" bIns="0" numCol="1" spcCol="1270" anchor="ctr" anchorCtr="0">
              <a:noAutofit/>
            </a:bodyPr>
            <a:lstStyle/>
            <a:p>
              <a:pPr lvl="0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CN" sz="3100" dirty="0" err="1" smtClean="0"/>
                <a:t>802.11ac</a:t>
              </a:r>
              <a:endParaRPr lang="zh-CN" altLang="en-US" sz="3100" dirty="0"/>
            </a:p>
          </p:txBody>
        </p:sp>
      </p:grpSp>
    </p:spTree>
    <p:extLst>
      <p:ext uri="{BB962C8B-B14F-4D97-AF65-F5344CB8AC3E}">
        <p14:creationId xmlns:p14="http://schemas.microsoft.com/office/powerpoint/2010/main" val="329113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9"/>
          <p:cNvGrpSpPr>
            <a:grpSpLocks/>
          </p:cNvGrpSpPr>
          <p:nvPr/>
        </p:nvGrpSpPr>
        <p:grpSpPr bwMode="auto">
          <a:xfrm>
            <a:off x="34925" y="-98425"/>
            <a:ext cx="9144000" cy="6048375"/>
            <a:chOff x="16" y="-635"/>
            <a:chExt cx="5760" cy="4824"/>
          </a:xfrm>
        </p:grpSpPr>
        <p:grpSp>
          <p:nvGrpSpPr>
            <p:cNvPr id="36" name="Group 10"/>
            <p:cNvGrpSpPr>
              <a:grpSpLocks/>
            </p:cNvGrpSpPr>
            <p:nvPr/>
          </p:nvGrpSpPr>
          <p:grpSpPr bwMode="auto">
            <a:xfrm>
              <a:off x="16" y="-635"/>
              <a:ext cx="5760" cy="4824"/>
              <a:chOff x="16" y="-635"/>
              <a:chExt cx="5760" cy="4824"/>
            </a:xfrm>
          </p:grpSpPr>
          <p:sp>
            <p:nvSpPr>
              <p:cNvPr id="38" name="AutoShape 3"/>
              <p:cNvSpPr>
                <a:spLocks noChangeArrowheads="1"/>
              </p:cNvSpPr>
              <p:nvPr/>
            </p:nvSpPr>
            <p:spPr bwMode="ltGray">
              <a:xfrm flipV="1">
                <a:off x="16" y="-635"/>
                <a:ext cx="5760" cy="393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1181 w 21600"/>
                  <a:gd name="T13" fmla="*/ 0 h 21600"/>
                  <a:gd name="T14" fmla="*/ 20419 w 21600"/>
                  <a:gd name="T15" fmla="*/ 75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265" y="6157"/>
                    </a:moveTo>
                    <a:cubicBezTo>
                      <a:pt x="6637" y="4521"/>
                      <a:pt x="8664" y="3575"/>
                      <a:pt x="10800" y="3576"/>
                    </a:cubicBezTo>
                    <a:cubicBezTo>
                      <a:pt x="12935" y="3576"/>
                      <a:pt x="14962" y="4521"/>
                      <a:pt x="16334" y="6157"/>
                    </a:cubicBezTo>
                    <a:lnTo>
                      <a:pt x="19074" y="3859"/>
                    </a:lnTo>
                    <a:cubicBezTo>
                      <a:pt x="17022" y="1412"/>
                      <a:pt x="13992" y="-1"/>
                      <a:pt x="10799" y="0"/>
                    </a:cubicBezTo>
                    <a:cubicBezTo>
                      <a:pt x="7607" y="0"/>
                      <a:pt x="4577" y="1412"/>
                      <a:pt x="2525" y="3859"/>
                    </a:cubicBezTo>
                    <a:lnTo>
                      <a:pt x="5265" y="6157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6699"/>
                  </a:gs>
                  <a:gs pos="100000">
                    <a:srgbClr val="BDCBDB"/>
                  </a:gs>
                </a:gsLst>
                <a:lin ang="0" scaled="1"/>
              </a:gradFill>
              <a:ln w="9525">
                <a:round/>
                <a:headEnd/>
                <a:tailEnd/>
              </a:ln>
              <a:scene3d>
                <a:camera prst="legacyPerspectiveBottom">
                  <a:rot lat="20099962" lon="0" rev="0"/>
                </a:camera>
                <a:lightRig rig="legacyHarsh3" dir="l"/>
              </a:scene3d>
              <a:sp3d extrusionH="2259000" prstMaterial="legacyPlastic">
                <a:bevelT w="13500" h="13500" prst="angle"/>
                <a:bevelB w="13500" h="13500" prst="angle"/>
                <a:extrusionClr>
                  <a:srgbClr val="003366"/>
                </a:extrusionClr>
              </a:sp3d>
            </p:spPr>
            <p:txBody>
              <a:bodyPr rot="10800000" wrap="none" lIns="109027" tIns="54514" rIns="109027" bIns="54514" anchor="ctr">
                <a:flatTx/>
              </a:bodyPr>
              <a:lstStyle/>
              <a:p>
                <a:endParaRPr lang="zh-CN" altLang="en-US"/>
              </a:p>
            </p:txBody>
          </p:sp>
          <p:grpSp>
            <p:nvGrpSpPr>
              <p:cNvPr id="39" name="Group 12"/>
              <p:cNvGrpSpPr>
                <a:grpSpLocks/>
              </p:cNvGrpSpPr>
              <p:nvPr/>
            </p:nvGrpSpPr>
            <p:grpSpPr bwMode="auto">
              <a:xfrm>
                <a:off x="452" y="2272"/>
                <a:ext cx="4893" cy="1917"/>
                <a:chOff x="452" y="2272"/>
                <a:chExt cx="4893" cy="1917"/>
              </a:xfrm>
            </p:grpSpPr>
            <p:sp>
              <p:nvSpPr>
                <p:cNvPr id="40" name="Freeform 4"/>
                <p:cNvSpPr>
                  <a:spLocks/>
                </p:cNvSpPr>
                <p:nvPr/>
              </p:nvSpPr>
              <p:spPr bwMode="ltGray">
                <a:xfrm>
                  <a:off x="452" y="2272"/>
                  <a:ext cx="4893" cy="1917"/>
                </a:xfrm>
                <a:custGeom>
                  <a:avLst/>
                  <a:gdLst>
                    <a:gd name="T0" fmla="*/ 2147474087 w 4893"/>
                    <a:gd name="T1" fmla="*/ 0 h 1917"/>
                    <a:gd name="T2" fmla="*/ 2147474087 w 4893"/>
                    <a:gd name="T3" fmla="*/ 2147474397 h 1917"/>
                    <a:gd name="T4" fmla="*/ 2147474087 w 4893"/>
                    <a:gd name="T5" fmla="*/ 2147474397 h 1917"/>
                    <a:gd name="T6" fmla="*/ 2147474087 w 4893"/>
                    <a:gd name="T7" fmla="*/ 2147474397 h 1917"/>
                    <a:gd name="T8" fmla="*/ 0 w 4893"/>
                    <a:gd name="T9" fmla="*/ 2147474397 h 1917"/>
                    <a:gd name="T10" fmla="*/ 2147474087 w 4893"/>
                    <a:gd name="T11" fmla="*/ 2147474397 h 1917"/>
                    <a:gd name="T12" fmla="*/ 2147474087 w 4893"/>
                    <a:gd name="T13" fmla="*/ 0 h 191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893"/>
                    <a:gd name="T22" fmla="*/ 0 h 1917"/>
                    <a:gd name="T23" fmla="*/ 4893 w 4893"/>
                    <a:gd name="T24" fmla="*/ 1917 h 191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893" h="1917">
                      <a:moveTo>
                        <a:pt x="4878" y="0"/>
                      </a:moveTo>
                      <a:cubicBezTo>
                        <a:pt x="4878" y="0"/>
                        <a:pt x="4891" y="226"/>
                        <a:pt x="4893" y="440"/>
                      </a:cubicBezTo>
                      <a:cubicBezTo>
                        <a:pt x="3867" y="440"/>
                        <a:pt x="3815" y="1811"/>
                        <a:pt x="2467" y="1917"/>
                      </a:cubicBezTo>
                      <a:cubicBezTo>
                        <a:pt x="1073" y="1877"/>
                        <a:pt x="1309" y="493"/>
                        <a:pt x="21" y="500"/>
                      </a:cubicBezTo>
                      <a:lnTo>
                        <a:pt x="0" y="2"/>
                      </a:lnTo>
                      <a:cubicBezTo>
                        <a:pt x="620" y="518"/>
                        <a:pt x="1873" y="671"/>
                        <a:pt x="2461" y="667"/>
                      </a:cubicBezTo>
                      <a:cubicBezTo>
                        <a:pt x="2461" y="667"/>
                        <a:pt x="4076" y="668"/>
                        <a:pt x="4878" y="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0D2D47"/>
                    </a:gs>
                    <a:gs pos="50000">
                      <a:srgbClr val="0F5C83"/>
                    </a:gs>
                    <a:gs pos="100000">
                      <a:srgbClr val="0D2D47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09027" tIns="54514" rIns="109027" bIns="54514"/>
                <a:lstStyle/>
                <a:p>
                  <a:endParaRPr lang="zh-CN" altLang="en-US"/>
                </a:p>
              </p:txBody>
            </p:sp>
            <p:sp>
              <p:nvSpPr>
                <p:cNvPr id="41" name="Text Box 9"/>
                <p:cNvSpPr txBox="1">
                  <a:spLocks noChangeArrowheads="1"/>
                </p:cNvSpPr>
                <p:nvPr/>
              </p:nvSpPr>
              <p:spPr bwMode="white">
                <a:xfrm>
                  <a:off x="1696" y="3184"/>
                  <a:ext cx="2390" cy="37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109027" tIns="54514" rIns="109027" bIns="54514">
                  <a:spAutoFit/>
                </a:bodyPr>
                <a:lstStyle>
                  <a:lvl1pPr defTabSz="1090613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1pPr>
                  <a:lvl2pPr marL="742950" indent="-285750" defTabSz="1090613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2pPr>
                  <a:lvl3pPr marL="1143000" indent="-228600" defTabSz="1090613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3pPr>
                  <a:lvl4pPr marL="1600200" indent="-228600" defTabSz="1090613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4pPr>
                  <a:lvl5pPr marL="2057400" indent="-228600" defTabSz="1090613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5pPr>
                  <a:lvl6pPr marL="2514600" indent="-228600" defTabSz="10906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6pPr>
                  <a:lvl7pPr marL="2971800" indent="-228600" defTabSz="10906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7pPr>
                  <a:lvl8pPr marL="3429000" indent="-228600" defTabSz="10906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8pPr>
                  <a:lvl9pPr marL="3886200" indent="-228600" defTabSz="10906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ea typeface="宋体" charset="-122"/>
                    </a:defRPr>
                  </a:lvl9pPr>
                </a:lstStyle>
                <a:p>
                  <a:pPr algn="ctr"/>
                  <a:r>
                    <a:rPr lang="en-US" altLang="zh-CN" sz="2300" b="1">
                      <a:solidFill>
                        <a:srgbClr val="FEFFFF"/>
                      </a:solidFill>
                      <a:latin typeface="微软雅黑" pitchFamily="34" charset="-122"/>
                      <a:ea typeface="微软雅黑" pitchFamily="34" charset="-122"/>
                    </a:rPr>
                    <a:t>WLAN</a:t>
                  </a:r>
                  <a:r>
                    <a:rPr lang="zh-CN" altLang="en-US" sz="2300" b="1">
                      <a:solidFill>
                        <a:srgbClr val="FEFFFF"/>
                      </a:solidFill>
                      <a:latin typeface="微软雅黑" pitchFamily="34" charset="-122"/>
                      <a:ea typeface="微软雅黑" pitchFamily="34" charset="-122"/>
                    </a:rPr>
                    <a:t>的主要应用场景</a:t>
                  </a:r>
                </a:p>
              </p:txBody>
            </p:sp>
          </p:grpSp>
        </p:grpSp>
        <p:sp>
          <p:nvSpPr>
            <p:cNvPr id="37" name="Freeform 13"/>
            <p:cNvSpPr>
              <a:spLocks/>
            </p:cNvSpPr>
            <p:nvPr/>
          </p:nvSpPr>
          <p:spPr bwMode="gray">
            <a:xfrm>
              <a:off x="448" y="2306"/>
              <a:ext cx="4878" cy="653"/>
            </a:xfrm>
            <a:custGeom>
              <a:avLst/>
              <a:gdLst>
                <a:gd name="T0" fmla="*/ 0 w 4878"/>
                <a:gd name="T1" fmla="*/ 0 h 653"/>
                <a:gd name="T2" fmla="*/ 2147474084 w 4878"/>
                <a:gd name="T3" fmla="*/ 2147474141 h 653"/>
                <a:gd name="T4" fmla="*/ 2147474084 w 4878"/>
                <a:gd name="T5" fmla="*/ 2147474141 h 653"/>
                <a:gd name="T6" fmla="*/ 0 60000 65536"/>
                <a:gd name="T7" fmla="*/ 0 60000 65536"/>
                <a:gd name="T8" fmla="*/ 0 60000 65536"/>
                <a:gd name="T9" fmla="*/ 0 w 4878"/>
                <a:gd name="T10" fmla="*/ 0 h 653"/>
                <a:gd name="T11" fmla="*/ 4878 w 4878"/>
                <a:gd name="T12" fmla="*/ 653 h 65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78" h="653">
                  <a:moveTo>
                    <a:pt x="0" y="0"/>
                  </a:moveTo>
                  <a:cubicBezTo>
                    <a:pt x="522" y="422"/>
                    <a:pt x="1577" y="653"/>
                    <a:pt x="2443" y="649"/>
                  </a:cubicBezTo>
                  <a:cubicBezTo>
                    <a:pt x="3387" y="645"/>
                    <a:pt x="4229" y="447"/>
                    <a:pt x="4878" y="17"/>
                  </a:cubicBezTo>
                </a:path>
              </a:pathLst>
            </a:custGeom>
            <a:noFill/>
            <a:ln w="28575">
              <a:solidFill>
                <a:srgbClr val="FFFFFF">
                  <a:alpha val="79999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09027" tIns="54514" rIns="109027" bIns="54514"/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2262188" y="1851025"/>
            <a:ext cx="1454150" cy="1722438"/>
            <a:chOff x="2262188" y="1851697"/>
            <a:chExt cx="1454150" cy="1721766"/>
          </a:xfrm>
        </p:grpSpPr>
        <p:pic>
          <p:nvPicPr>
            <p:cNvPr id="43" name="图片 27" descr="E:\Users\dandan\Desktop\sjzhuangshi881509295041730.jpg"/>
            <p:cNvPicPr>
              <a:picLocks noChangeAspect="1" noChangeArrowheads="1"/>
            </p:cNvPicPr>
            <p:nvPr/>
          </p:nvPicPr>
          <p:blipFill>
            <a:blip r:embed="rId2" cstate="print">
              <a:extLst/>
            </a:blip>
            <a:srcRect/>
            <a:stretch>
              <a:fillRect/>
            </a:stretch>
          </p:blipFill>
          <p:spPr bwMode="auto">
            <a:xfrm>
              <a:off x="2418872" y="1851697"/>
              <a:ext cx="1154794" cy="1157199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grpSp>
          <p:nvGrpSpPr>
            <p:cNvPr id="44" name="组合 69"/>
            <p:cNvGrpSpPr>
              <a:grpSpLocks/>
            </p:cNvGrpSpPr>
            <p:nvPr/>
          </p:nvGrpSpPr>
          <p:grpSpPr bwMode="auto">
            <a:xfrm>
              <a:off x="2262188" y="2617788"/>
              <a:ext cx="1454150" cy="955675"/>
              <a:chOff x="2940050" y="3633788"/>
              <a:chExt cx="1888997" cy="1003028"/>
            </a:xfrm>
          </p:grpSpPr>
          <p:sp>
            <p:nvSpPr>
              <p:cNvPr id="45" name="Line 10"/>
              <p:cNvSpPr>
                <a:spLocks noChangeShapeType="1"/>
              </p:cNvSpPr>
              <p:nvPr/>
            </p:nvSpPr>
            <p:spPr bwMode="gray">
              <a:xfrm flipH="1">
                <a:off x="2940050" y="3633788"/>
                <a:ext cx="1135063" cy="746125"/>
              </a:xfrm>
              <a:prstGeom prst="line">
                <a:avLst/>
              </a:prstGeom>
              <a:noFill/>
              <a:ln w="9525">
                <a:solidFill>
                  <a:srgbClr val="F8F8F8">
                    <a:alpha val="39999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6" name="Rectangle 26"/>
              <p:cNvSpPr>
                <a:spLocks noChangeArrowheads="1"/>
              </p:cNvSpPr>
              <p:nvPr/>
            </p:nvSpPr>
            <p:spPr bwMode="gray">
              <a:xfrm>
                <a:off x="2956962" y="4100874"/>
                <a:ext cx="1872085" cy="5359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9027" tIns="54514" rIns="109027" bIns="54514">
                <a:spAutoFit/>
              </a:bodyPr>
              <a:lstStyle/>
              <a:p>
                <a:pPr algn="ctr">
                  <a:buClr>
                    <a:srgbClr val="FF0066"/>
                  </a:buClr>
                  <a:buSzPct val="75000"/>
                </a:pPr>
                <a:r>
                  <a:rPr lang="zh-CN" altLang="en-US" sz="1300" b="1">
                    <a:solidFill>
                      <a:srgbClr val="080808"/>
                    </a:solidFill>
                    <a:latin typeface="微软雅黑" pitchFamily="34" charset="-122"/>
                    <a:ea typeface="微软雅黑" pitchFamily="34" charset="-122"/>
                  </a:rPr>
                  <a:t>热点之间的</a:t>
                </a:r>
                <a:endParaRPr lang="en-US" altLang="zh-CN" sz="1300" b="1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algn="ctr">
                  <a:buClr>
                    <a:srgbClr val="FF0066"/>
                  </a:buClr>
                  <a:buSzPct val="75000"/>
                </a:pPr>
                <a:r>
                  <a:rPr lang="zh-CN" altLang="en-US" sz="1300" b="1">
                    <a:solidFill>
                      <a:srgbClr val="080808"/>
                    </a:solidFill>
                    <a:latin typeface="微软雅黑" pitchFamily="34" charset="-122"/>
                    <a:ea typeface="微软雅黑" pitchFamily="34" charset="-122"/>
                  </a:rPr>
                  <a:t>点对点桥接</a:t>
                </a:r>
                <a:endParaRPr lang="en-US" altLang="zh-CN" sz="1300" b="1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47" name="组合 70"/>
          <p:cNvGrpSpPr>
            <a:grpSpLocks/>
          </p:cNvGrpSpPr>
          <p:nvPr/>
        </p:nvGrpSpPr>
        <p:grpSpPr bwMode="auto">
          <a:xfrm>
            <a:off x="3778250" y="2125663"/>
            <a:ext cx="1439863" cy="1663700"/>
            <a:chOff x="4908663" y="3084310"/>
            <a:chExt cx="1872085" cy="1746012"/>
          </a:xfrm>
        </p:grpSpPr>
        <p:pic>
          <p:nvPicPr>
            <p:cNvPr id="48" name="Picture 3" descr="C:\Documents and Settings\zhy\桌面\常州工学院\DSC00450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083169" y="3084310"/>
              <a:ext cx="1571636" cy="115908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49" name="Rectangle 26"/>
            <p:cNvSpPr>
              <a:spLocks noChangeArrowheads="1"/>
            </p:cNvSpPr>
            <p:nvPr/>
          </p:nvSpPr>
          <p:spPr bwMode="gray">
            <a:xfrm>
              <a:off x="4908663" y="4294896"/>
              <a:ext cx="1872085" cy="535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9027" tIns="54514" rIns="109027" bIns="54514">
              <a:spAutoFit/>
            </a:bodyPr>
            <a:lstStyle/>
            <a:p>
              <a:pPr algn="ctr">
                <a:buClr>
                  <a:srgbClr val="FF0066"/>
                </a:buClr>
                <a:buSzPct val="75000"/>
              </a:pPr>
              <a:r>
                <a:rPr lang="zh-CN" altLang="en-US" sz="1300" b="1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企业内的</a:t>
              </a:r>
              <a:endParaRPr lang="en-US" altLang="zh-CN" sz="1300" b="1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buClr>
                  <a:srgbClr val="FF0066"/>
                </a:buClr>
                <a:buSzPct val="75000"/>
              </a:pPr>
              <a:r>
                <a:rPr lang="zh-CN" altLang="en-US" sz="1300" b="1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无线</a:t>
              </a:r>
              <a:r>
                <a:rPr lang="en-US" altLang="zh-CN" sz="1300" b="1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IP</a:t>
              </a:r>
              <a:r>
                <a:rPr lang="zh-CN" altLang="en-US" sz="1300" b="1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电话</a:t>
              </a:r>
              <a:endParaRPr lang="en-US" altLang="zh-CN" sz="1300" b="1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0" name="组合 71"/>
          <p:cNvGrpSpPr>
            <a:grpSpLocks/>
          </p:cNvGrpSpPr>
          <p:nvPr/>
        </p:nvGrpSpPr>
        <p:grpSpPr bwMode="auto">
          <a:xfrm>
            <a:off x="5330825" y="1851025"/>
            <a:ext cx="1560513" cy="1600200"/>
            <a:chOff x="6925860" y="2957507"/>
            <a:chExt cx="2027640" cy="1679615"/>
          </a:xfrm>
        </p:grpSpPr>
        <p:sp>
          <p:nvSpPr>
            <p:cNvPr id="51" name="Line 11"/>
            <p:cNvSpPr>
              <a:spLocks noChangeShapeType="1"/>
            </p:cNvSpPr>
            <p:nvPr/>
          </p:nvSpPr>
          <p:spPr bwMode="gray">
            <a:xfrm>
              <a:off x="7816850" y="3648075"/>
              <a:ext cx="1136650" cy="750888"/>
            </a:xfrm>
            <a:prstGeom prst="line">
              <a:avLst/>
            </a:prstGeom>
            <a:noFill/>
            <a:ln w="9525">
              <a:solidFill>
                <a:srgbClr val="F8F8F8">
                  <a:alpha val="39999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52" name="Picture 4" descr="C:\Documents and Settings\zhy\桌面\常州工学院\DSC00444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082390" y="2957507"/>
              <a:ext cx="1555746" cy="1078439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53" name="Rectangle 26"/>
            <p:cNvSpPr>
              <a:spLocks noChangeArrowheads="1"/>
            </p:cNvSpPr>
            <p:nvPr/>
          </p:nvSpPr>
          <p:spPr bwMode="gray">
            <a:xfrm>
              <a:off x="6925860" y="4101393"/>
              <a:ext cx="1872085" cy="535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9027" tIns="54514" rIns="109027" bIns="54514">
              <a:spAutoFit/>
            </a:bodyPr>
            <a:lstStyle/>
            <a:p>
              <a:pPr algn="ctr">
                <a:buClr>
                  <a:srgbClr val="FF0066"/>
                </a:buClr>
                <a:buSzPct val="75000"/>
              </a:pPr>
              <a:r>
                <a:rPr lang="zh-CN" altLang="en-US" sz="1300" b="1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校园内的</a:t>
              </a:r>
              <a:endParaRPr lang="en-US" altLang="zh-CN" sz="1300" b="1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buClr>
                  <a:srgbClr val="FF0066"/>
                </a:buClr>
                <a:buSzPct val="75000"/>
              </a:pPr>
              <a:r>
                <a:rPr lang="zh-CN" altLang="en-US" sz="1300" b="1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网络访问</a:t>
              </a:r>
              <a:endParaRPr lang="en-US" altLang="zh-CN" sz="1300" b="1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4" name="组合 53"/>
          <p:cNvGrpSpPr>
            <a:grpSpLocks/>
          </p:cNvGrpSpPr>
          <p:nvPr/>
        </p:nvGrpSpPr>
        <p:grpSpPr bwMode="auto">
          <a:xfrm>
            <a:off x="6615113" y="1477963"/>
            <a:ext cx="2033587" cy="1611312"/>
            <a:chOff x="6615113" y="1478637"/>
            <a:chExt cx="2033587" cy="1610638"/>
          </a:xfrm>
        </p:grpSpPr>
        <p:pic>
          <p:nvPicPr>
            <p:cNvPr id="55" name="图片 6" descr="E:\Users\dandan\Desktop\nt_D110000zgjisuanjib_20081222_1-2-A17_resbrief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034229" y="1478637"/>
              <a:ext cx="1195571" cy="109532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sp>
          <p:nvSpPr>
            <p:cNvPr id="56" name="Rectangle 26"/>
            <p:cNvSpPr>
              <a:spLocks noChangeArrowheads="1"/>
            </p:cNvSpPr>
            <p:nvPr/>
          </p:nvSpPr>
          <p:spPr bwMode="gray">
            <a:xfrm>
              <a:off x="6615113" y="2597150"/>
              <a:ext cx="2033587" cy="49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30" tIns="45715" rIns="91430" bIns="45715">
              <a:spAutoFit/>
            </a:bodyPr>
            <a:lstStyle/>
            <a:p>
              <a:pPr algn="ctr">
                <a:buClr>
                  <a:srgbClr val="FF0066"/>
                </a:buClr>
                <a:buSzPct val="75000"/>
              </a:pPr>
              <a:r>
                <a:rPr lang="zh-CN" altLang="en-US" sz="1300" b="1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医院中的</a:t>
              </a:r>
              <a:endParaRPr lang="en-US" altLang="zh-CN" sz="1300" b="1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buClr>
                  <a:srgbClr val="FF0066"/>
                </a:buClr>
                <a:buSzPct val="75000"/>
              </a:pPr>
              <a:r>
                <a:rPr lang="zh-CN" altLang="en-US" sz="1300" b="1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无线查房和定位</a:t>
              </a:r>
              <a:endParaRPr lang="en-US" altLang="zh-CN" sz="1300" b="1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7" name="组合 69"/>
          <p:cNvGrpSpPr>
            <a:grpSpLocks/>
          </p:cNvGrpSpPr>
          <p:nvPr/>
        </p:nvGrpSpPr>
        <p:grpSpPr bwMode="auto">
          <a:xfrm>
            <a:off x="720725" y="1508125"/>
            <a:ext cx="1454150" cy="1581150"/>
            <a:chOff x="2940050" y="2992011"/>
            <a:chExt cx="1888997" cy="1661435"/>
          </a:xfrm>
        </p:grpSpPr>
        <p:sp>
          <p:nvSpPr>
            <p:cNvPr id="58" name="Line 10"/>
            <p:cNvSpPr>
              <a:spLocks noChangeShapeType="1"/>
            </p:cNvSpPr>
            <p:nvPr/>
          </p:nvSpPr>
          <p:spPr bwMode="gray">
            <a:xfrm flipH="1">
              <a:off x="2940050" y="3633788"/>
              <a:ext cx="1135063" cy="746125"/>
            </a:xfrm>
            <a:prstGeom prst="line">
              <a:avLst/>
            </a:prstGeom>
            <a:noFill/>
            <a:ln w="9525">
              <a:solidFill>
                <a:srgbClr val="F8F8F8">
                  <a:alpha val="39999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59" name="Picture 2" descr="C:\Documents and Settings\zhy\桌面\常州工学院\地勘拍照\20060301102818995.jp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3107187" y="2992011"/>
              <a:ext cx="1571636" cy="1092287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60" name="Rectangle 26"/>
            <p:cNvSpPr>
              <a:spLocks noChangeArrowheads="1"/>
            </p:cNvSpPr>
            <p:nvPr/>
          </p:nvSpPr>
          <p:spPr bwMode="gray">
            <a:xfrm>
              <a:off x="2956962" y="4117449"/>
              <a:ext cx="1872085" cy="535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9027" tIns="54514" rIns="109027" bIns="54514">
              <a:spAutoFit/>
            </a:bodyPr>
            <a:lstStyle/>
            <a:p>
              <a:pPr algn="ctr">
                <a:buClr>
                  <a:srgbClr val="FF0066"/>
                </a:buClr>
                <a:buSzPct val="75000"/>
              </a:pPr>
              <a:r>
                <a:rPr lang="zh-CN" altLang="en-US" sz="1300" b="1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会议场所的</a:t>
              </a:r>
              <a:endParaRPr lang="en-US" altLang="zh-CN" sz="1300" b="1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buClr>
                  <a:srgbClr val="FF0066"/>
                </a:buClr>
                <a:buSzPct val="75000"/>
              </a:pPr>
              <a:r>
                <a:rPr lang="zh-CN" altLang="en-US" sz="1300" b="1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即时邮件处理</a:t>
              </a:r>
            </a:p>
          </p:txBody>
        </p:sp>
      </p:grpSp>
      <p:sp>
        <p:nvSpPr>
          <p:cNvPr id="61" name="标题 1"/>
          <p:cNvSpPr>
            <a:spLocks noGrp="1"/>
          </p:cNvSpPr>
          <p:nvPr>
            <p:ph type="title"/>
          </p:nvPr>
        </p:nvSpPr>
        <p:spPr>
          <a:xfrm>
            <a:off x="-573410" y="-243408"/>
            <a:ext cx="5904236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WLAN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承载的应用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越来越复杂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2590800" y="1676400"/>
            <a:ext cx="5410200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dirty="0"/>
              <a:t>         6</a:t>
            </a:r>
            <a:r>
              <a:rPr lang="zh-CN" altLang="en-US" dirty="0"/>
              <a:t>月</a:t>
            </a:r>
            <a:r>
              <a:rPr lang="en-US" altLang="zh-CN" dirty="0"/>
              <a:t>30</a:t>
            </a:r>
            <a:r>
              <a:rPr lang="zh-CN" altLang="en-US" dirty="0"/>
              <a:t>日晚，新浪首页容量</a:t>
            </a:r>
            <a:r>
              <a:rPr lang="en-US" altLang="zh-CN" dirty="0"/>
              <a:t>1.22 MB</a:t>
            </a:r>
            <a:r>
              <a:rPr lang="zh-CN" altLang="en-US" dirty="0"/>
              <a:t>，按</a:t>
            </a:r>
            <a:r>
              <a:rPr lang="en-US" altLang="zh-CN" dirty="0"/>
              <a:t>8</a:t>
            </a:r>
            <a:r>
              <a:rPr lang="zh-CN" altLang="en-US" dirty="0"/>
              <a:t>秒原则（用户超过</a:t>
            </a:r>
            <a:r>
              <a:rPr lang="en-US" altLang="zh-CN" dirty="0"/>
              <a:t>8</a:t>
            </a:r>
            <a:r>
              <a:rPr lang="zh-CN" altLang="en-US" dirty="0"/>
              <a:t>秒会不耐烦，抱怨，</a:t>
            </a:r>
            <a:r>
              <a:rPr lang="en-US" altLang="zh-CN" dirty="0"/>
              <a:t>2</a:t>
            </a:r>
            <a:r>
              <a:rPr lang="zh-CN" altLang="en-US" dirty="0"/>
              <a:t>秒以内会体验非常好）打开页面来看，需要至少</a:t>
            </a:r>
            <a:r>
              <a:rPr lang="en-US" altLang="zh-CN" sz="2400" b="1" dirty="0" err="1">
                <a:solidFill>
                  <a:srgbClr val="FF0000"/>
                </a:solidFill>
              </a:rPr>
              <a:t>1.22Mbps</a:t>
            </a:r>
            <a:r>
              <a:rPr lang="zh-CN" altLang="en-US" dirty="0"/>
              <a:t>带宽。</a:t>
            </a:r>
          </a:p>
        </p:txBody>
      </p:sp>
      <p:pic>
        <p:nvPicPr>
          <p:cNvPr id="7" name="图片 2" descr="新浪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81163"/>
            <a:ext cx="1193800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9" t="48161" r="69717" b="23193"/>
          <a:stretch>
            <a:fillRect/>
          </a:stretch>
        </p:blipFill>
        <p:spPr bwMode="auto">
          <a:xfrm>
            <a:off x="1066800" y="2770188"/>
            <a:ext cx="9144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914400" y="3684588"/>
            <a:ext cx="135413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b="1"/>
              <a:t>FaceTime</a:t>
            </a:r>
            <a:endParaRPr lang="zh-CN" altLang="en-US" b="1"/>
          </a:p>
        </p:txBody>
      </p:sp>
      <p:sp>
        <p:nvSpPr>
          <p:cNvPr id="10" name="TextBox 16"/>
          <p:cNvSpPr txBox="1">
            <a:spLocks noChangeArrowheads="1"/>
          </p:cNvSpPr>
          <p:nvPr/>
        </p:nvSpPr>
        <p:spPr bwMode="auto">
          <a:xfrm>
            <a:off x="2590800" y="3119438"/>
            <a:ext cx="54102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dirty="0"/>
              <a:t>        校内视频点播系统可实现</a:t>
            </a:r>
            <a:r>
              <a:rPr lang="en-US" altLang="zh-CN" dirty="0" err="1"/>
              <a:t>720P</a:t>
            </a:r>
            <a:r>
              <a:rPr lang="en-US" altLang="zh-CN" dirty="0"/>
              <a:t> at </a:t>
            </a:r>
            <a:r>
              <a:rPr lang="en-US" altLang="zh-CN" dirty="0" err="1"/>
              <a:t>30fps</a:t>
            </a:r>
            <a:r>
              <a:rPr lang="zh-CN" altLang="en-US" dirty="0"/>
              <a:t>的视频流，至少需要</a:t>
            </a:r>
            <a:r>
              <a:rPr lang="en-US" altLang="zh-CN" sz="2400" b="1" dirty="0" err="1">
                <a:solidFill>
                  <a:srgbClr val="FF0000"/>
                </a:solidFill>
              </a:rPr>
              <a:t>1.3M</a:t>
            </a:r>
            <a:r>
              <a:rPr lang="zh-CN" altLang="en-US" sz="2400" b="1" dirty="0">
                <a:solidFill>
                  <a:srgbClr val="FF0000"/>
                </a:solidFill>
              </a:rPr>
              <a:t>至</a:t>
            </a:r>
            <a:r>
              <a:rPr lang="en-US" altLang="zh-CN" sz="2400" b="1" dirty="0" err="1">
                <a:solidFill>
                  <a:srgbClr val="FF0000"/>
                </a:solidFill>
              </a:rPr>
              <a:t>10Mbps</a:t>
            </a:r>
            <a:r>
              <a:rPr lang="zh-CN" altLang="en-US" dirty="0"/>
              <a:t>之间的带宽。</a:t>
            </a:r>
          </a:p>
        </p:txBody>
      </p:sp>
      <p:sp>
        <p:nvSpPr>
          <p:cNvPr id="11" name="TextBox 11"/>
          <p:cNvSpPr txBox="1">
            <a:spLocks noChangeArrowheads="1"/>
          </p:cNvSpPr>
          <p:nvPr/>
        </p:nvSpPr>
        <p:spPr bwMode="auto">
          <a:xfrm>
            <a:off x="2625725" y="4522788"/>
            <a:ext cx="54102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dirty="0"/>
              <a:t>        据普遍玩家反应，热门游戏魔兽世界建议基本带宽</a:t>
            </a:r>
            <a:r>
              <a:rPr lang="en-US" altLang="zh-CN" sz="2400" b="1" dirty="0" err="1">
                <a:solidFill>
                  <a:srgbClr val="FF0000"/>
                </a:solidFill>
              </a:rPr>
              <a:t>1Mbs</a:t>
            </a:r>
            <a:r>
              <a:rPr lang="zh-CN" altLang="en-US" dirty="0"/>
              <a:t>才能达到流畅的水平。</a:t>
            </a:r>
          </a:p>
        </p:txBody>
      </p:sp>
      <p:pic>
        <p:nvPicPr>
          <p:cNvPr id="12" name="图片 4" descr="http://www.eemir3.com/wp-content/uploads/2008/04/wow-logo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468813"/>
            <a:ext cx="121920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390246" y="5662232"/>
            <a:ext cx="8527577" cy="52322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buClr>
                <a:srgbClr val="FF0066"/>
              </a:buClr>
              <a:buSzPct val="75000"/>
              <a:defRPr/>
            </a:pPr>
            <a:r>
              <a:rPr lang="en-US" altLang="zh-CN" sz="2800" b="1" dirty="0">
                <a:latin typeface="黑体" pitchFamily="49" charset="-122"/>
              </a:rPr>
              <a:t>802.11g AP</a:t>
            </a:r>
            <a:r>
              <a:rPr lang="zh-CN" altLang="en-US" sz="2800" b="1" dirty="0">
                <a:latin typeface="黑体" pitchFamily="49" charset="-122"/>
              </a:rPr>
              <a:t>，最大仅提供</a:t>
            </a:r>
            <a:r>
              <a:rPr lang="en-US" altLang="zh-CN" sz="2800" b="1" dirty="0">
                <a:latin typeface="黑体" pitchFamily="49" charset="-122"/>
              </a:rPr>
              <a:t>22M</a:t>
            </a:r>
            <a:r>
              <a:rPr lang="zh-CN" altLang="en-US" sz="2800" b="1" dirty="0">
                <a:latin typeface="黑体" pitchFamily="49" charset="-122"/>
              </a:rPr>
              <a:t>的实际吞吐量</a:t>
            </a:r>
            <a:endParaRPr lang="en-US" altLang="zh-CN" sz="2800" b="1" dirty="0">
              <a:latin typeface="黑体" pitchFamily="49" charset="-122"/>
            </a:endParaRPr>
          </a:p>
        </p:txBody>
      </p:sp>
      <p:sp>
        <p:nvSpPr>
          <p:cNvPr id="14" name="标题 1"/>
          <p:cNvSpPr>
            <a:spLocks noGrp="1"/>
          </p:cNvSpPr>
          <p:nvPr>
            <p:ph type="title"/>
          </p:nvPr>
        </p:nvSpPr>
        <p:spPr>
          <a:xfrm>
            <a:off x="-573410" y="-243408"/>
            <a:ext cx="6297538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传统</a:t>
            </a:r>
            <a:r>
              <a:rPr lang="en-US" altLang="zh-CN" sz="2800" dirty="0" err="1">
                <a:latin typeface="微软雅黑" pitchFamily="34" charset="-122"/>
                <a:ea typeface="微软雅黑" pitchFamily="34" charset="-122"/>
              </a:rPr>
              <a:t>54M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速率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无法满足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应用需求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347217"/>
            <a:ext cx="4762500" cy="2009775"/>
          </a:xfrm>
        </p:spPr>
      </p:pic>
      <p:pic>
        <p:nvPicPr>
          <p:cNvPr id="7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053" y="3717503"/>
            <a:ext cx="4243387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4353321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如何解决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-</a:t>
            </a:r>
            <a:r>
              <a:rPr lang="en-US" altLang="zh-CN" sz="2800" b="1" dirty="0" err="1" smtClean="0">
                <a:latin typeface="微软雅黑" pitchFamily="34" charset="-122"/>
                <a:ea typeface="微软雅黑" pitchFamily="34" charset="-122"/>
              </a:rPr>
              <a:t>802.11n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1850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52738"/>
            <a:ext cx="4256088" cy="357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示 3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776288"/>
            <a:ext cx="7766050" cy="466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42988" y="5711825"/>
            <a:ext cx="432117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itchFamily="2" charset="-122"/>
              </a:rPr>
              <a:t>超越梦想，没有极限！！！</a:t>
            </a:r>
          </a:p>
        </p:txBody>
      </p: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-573410" y="-243408"/>
            <a:ext cx="4929385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802.11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协议物理层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演进</a:t>
            </a: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9"/>
          <p:cNvSpPr txBox="1"/>
          <p:nvPr/>
        </p:nvSpPr>
        <p:spPr bwMode="auto">
          <a:xfrm>
            <a:off x="2411760" y="3322646"/>
            <a:ext cx="2036762" cy="715089"/>
          </a:xfrm>
          <a:prstGeom prst="roundRect">
            <a:avLst/>
          </a:prstGeom>
          <a:solidFill>
            <a:srgbClr val="92D05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en-US" altLang="zh-CN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OFDM </a:t>
            </a:r>
            <a:r>
              <a:rPr lang="zh-CN" altLang="en-US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改进</a:t>
            </a:r>
            <a:endParaRPr lang="en-US" altLang="zh-CN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defRPr/>
            </a:pPr>
            <a:r>
              <a:rPr lang="en-US" altLang="zh-CN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FEC</a:t>
            </a:r>
            <a:r>
              <a:rPr lang="zh-CN" altLang="en-US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前向纠错</a:t>
            </a:r>
          </a:p>
        </p:txBody>
      </p:sp>
      <p:sp>
        <p:nvSpPr>
          <p:cNvPr id="12" name="TextBox 10"/>
          <p:cNvSpPr txBox="1"/>
          <p:nvPr/>
        </p:nvSpPr>
        <p:spPr bwMode="auto">
          <a:xfrm>
            <a:off x="2401889" y="2324466"/>
            <a:ext cx="2036762" cy="715089"/>
          </a:xfrm>
          <a:prstGeom prst="roundRect">
            <a:avLst/>
          </a:prstGeom>
          <a:solidFill>
            <a:srgbClr val="92D05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altLang="zh-CN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40Mhz</a:t>
            </a:r>
          </a:p>
          <a:p>
            <a:pPr algn="ctr">
              <a:defRPr/>
            </a:pPr>
            <a:r>
              <a:rPr lang="zh-CN" altLang="en-US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通道绑定</a:t>
            </a:r>
            <a:endParaRPr lang="en-US" altLang="zh-CN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4591050" y="3475880"/>
            <a:ext cx="2038350" cy="408623"/>
          </a:xfrm>
          <a:prstGeom prst="roundRect">
            <a:avLst/>
          </a:prstGeom>
          <a:solidFill>
            <a:schemeClr val="accent5">
              <a:lumMod val="75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zh-CN" altLang="en-US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数据包聚合</a:t>
            </a:r>
            <a:endParaRPr lang="en-US" altLang="zh-CN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 bwMode="auto">
          <a:xfrm>
            <a:off x="6705600" y="3289666"/>
            <a:ext cx="2038350" cy="715089"/>
          </a:xfrm>
          <a:prstGeom prst="roundRect">
            <a:avLst/>
          </a:prstGeom>
          <a:solidFill>
            <a:schemeClr val="accent5">
              <a:lumMod val="75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altLang="zh-CN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Block </a:t>
            </a:r>
            <a:r>
              <a:rPr lang="en-US" altLang="zh-CN" b="1" dirty="0" err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Ack</a:t>
            </a:r>
            <a:endParaRPr lang="en-US" altLang="zh-CN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块确认</a:t>
            </a:r>
            <a:endParaRPr lang="en-US" altLang="zh-CN" b="1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 bwMode="auto">
          <a:xfrm>
            <a:off x="285750" y="4250381"/>
            <a:ext cx="4189414" cy="578882"/>
          </a:xfrm>
          <a:prstGeom prst="roundRect">
            <a:avLst/>
          </a:prstGeom>
          <a:solidFill>
            <a:srgbClr val="92D05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增强的物理层</a:t>
            </a:r>
          </a:p>
        </p:txBody>
      </p:sp>
      <p:sp>
        <p:nvSpPr>
          <p:cNvPr id="16" name="TextBox 15"/>
          <p:cNvSpPr txBox="1"/>
          <p:nvPr/>
        </p:nvSpPr>
        <p:spPr bwMode="auto">
          <a:xfrm>
            <a:off x="4591050" y="4250382"/>
            <a:ext cx="4191000" cy="578882"/>
          </a:xfrm>
          <a:prstGeom prst="roundRect">
            <a:avLst/>
          </a:prstGeom>
          <a:solidFill>
            <a:schemeClr val="accent5">
              <a:lumMod val="75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高效的</a:t>
            </a:r>
            <a:r>
              <a:rPr lang="en-US" altLang="zh-CN" sz="28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MAC</a:t>
            </a:r>
            <a:r>
              <a:rPr lang="zh-CN" altLang="en-US" sz="28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层</a:t>
            </a:r>
          </a:p>
        </p:txBody>
      </p:sp>
      <p:sp>
        <p:nvSpPr>
          <p:cNvPr id="17" name="TextBox 16"/>
          <p:cNvSpPr txBox="1"/>
          <p:nvPr/>
        </p:nvSpPr>
        <p:spPr bwMode="auto">
          <a:xfrm>
            <a:off x="285750" y="2276872"/>
            <a:ext cx="2036762" cy="715089"/>
          </a:xfrm>
          <a:prstGeom prst="roundRect">
            <a:avLst/>
          </a:prstGeom>
          <a:solidFill>
            <a:srgbClr val="92D05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altLang="zh-CN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MIMO</a:t>
            </a:r>
          </a:p>
          <a:p>
            <a:pPr algn="ctr">
              <a:defRPr/>
            </a:pPr>
            <a:r>
              <a:rPr lang="zh-CN" altLang="en-US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多输入多输出</a:t>
            </a:r>
          </a:p>
        </p:txBody>
      </p:sp>
      <p:sp>
        <p:nvSpPr>
          <p:cNvPr id="18" name="TextBox 17"/>
          <p:cNvSpPr txBox="1"/>
          <p:nvPr/>
        </p:nvSpPr>
        <p:spPr bwMode="auto">
          <a:xfrm>
            <a:off x="285750" y="3323441"/>
            <a:ext cx="2036763" cy="715089"/>
          </a:xfrm>
          <a:prstGeom prst="roundRect">
            <a:avLst/>
          </a:prstGeom>
          <a:solidFill>
            <a:srgbClr val="92D05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rgbClr val="FFFFFF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r>
              <a:rPr lang="en-US" altLang="zh-CN" sz="1800" dirty="0">
                <a:latin typeface="微软雅黑" pitchFamily="34" charset="-122"/>
                <a:ea typeface="微软雅黑" pitchFamily="34" charset="-122"/>
              </a:rPr>
              <a:t>Short 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GI</a:t>
            </a:r>
          </a:p>
          <a:p>
            <a:pPr>
              <a:defRPr/>
            </a:pP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短帧间隔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标题 1"/>
          <p:cNvSpPr>
            <a:spLocks noGrp="1"/>
          </p:cNvSpPr>
          <p:nvPr>
            <p:ph type="title"/>
          </p:nvPr>
        </p:nvSpPr>
        <p:spPr>
          <a:xfrm>
            <a:off x="-573410" y="-243408"/>
            <a:ext cx="4137297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</a:t>
            </a:r>
            <a:r>
              <a:rPr lang="en-US" altLang="zh-CN" sz="2800" dirty="0" err="1">
                <a:latin typeface="微软雅黑" pitchFamily="34" charset="-122"/>
                <a:ea typeface="微软雅黑" pitchFamily="34" charset="-122"/>
              </a:rPr>
              <a:t>n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协议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改进</a:t>
            </a:r>
          </a:p>
        </p:txBody>
      </p:sp>
    </p:spTree>
    <p:extLst>
      <p:ext uri="{BB962C8B-B14F-4D97-AF65-F5344CB8AC3E}">
        <p14:creationId xmlns:p14="http://schemas.microsoft.com/office/powerpoint/2010/main" val="198188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8871"/>
            <a:ext cx="90297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25" y="2420888"/>
            <a:ext cx="7956550" cy="418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5793481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802.11n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关键技术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altLang="zh-CN" sz="2800" b="1" dirty="0" err="1">
                <a:latin typeface="微软雅黑" pitchFamily="34" charset="-122"/>
                <a:ea typeface="微软雅黑" pitchFamily="34" charset="-122"/>
              </a:rPr>
              <a:t>MIMO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1214438"/>
            <a:ext cx="7962900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6873601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802.11n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关键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技术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altLang="zh-CN" sz="2800" b="1" dirty="0" err="1">
                <a:latin typeface="微软雅黑" pitchFamily="34" charset="-122"/>
                <a:ea typeface="微软雅黑" pitchFamily="34" charset="-122"/>
              </a:rPr>
              <a:t>40M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信道聚合</a:t>
            </a: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4572000" y="2595114"/>
            <a:ext cx="5000660" cy="172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20MHz</a:t>
            </a: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：</a:t>
            </a: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802.11a/g  52</a:t>
            </a: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子载波 （</a:t>
            </a: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48</a:t>
            </a: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数据子载波）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20MHz</a:t>
            </a: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：</a:t>
            </a: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802.11n     56</a:t>
            </a: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子载波 （</a:t>
            </a: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52</a:t>
            </a: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数据子载波）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40MHz</a:t>
            </a: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：</a:t>
            </a: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802.11n    114</a:t>
            </a: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子载波（</a:t>
            </a: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108</a:t>
            </a: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数据子载波）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CN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594982"/>
            <a:ext cx="5214942" cy="27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42844" y="4523960"/>
            <a:ext cx="8643998" cy="1857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通俗理解</a:t>
            </a:r>
            <a:r>
              <a:rPr lang="zh-CN" altLang="en-US" dirty="0" smtClean="0"/>
              <a:t>：载波就是载着数据的正弦波。</a:t>
            </a:r>
            <a:r>
              <a:rPr lang="en-US" altLang="zh-CN" dirty="0" smtClean="0"/>
              <a:t>OFDM</a:t>
            </a:r>
            <a:r>
              <a:rPr lang="zh-CN" altLang="en-US" dirty="0" smtClean="0"/>
              <a:t>采用多个子载波同时传输，可以认为，子载波越多，传输速率越快。但实际可用子载波个数受限于信道状况：</a:t>
            </a:r>
            <a:endParaRPr lang="en-US" altLang="zh-CN" dirty="0" smtClean="0"/>
          </a:p>
          <a:p>
            <a:pPr>
              <a:lnSpc>
                <a:spcPct val="130000"/>
              </a:lnSpc>
            </a:pPr>
            <a:r>
              <a:rPr lang="en-US" altLang="zh-CN" dirty="0" smtClean="0"/>
              <a:t>1</a:t>
            </a:r>
            <a:r>
              <a:rPr lang="zh-CN" altLang="en-US" dirty="0" smtClean="0"/>
              <a:t>、信道带宽越大，可容纳的子载波越多</a:t>
            </a:r>
            <a:endParaRPr lang="en-US" altLang="zh-CN" dirty="0" smtClean="0"/>
          </a:p>
          <a:p>
            <a:pPr>
              <a:lnSpc>
                <a:spcPct val="130000"/>
              </a:lnSpc>
            </a:pPr>
            <a:r>
              <a:rPr lang="en-US" altLang="zh-CN" dirty="0" smtClean="0"/>
              <a:t>2</a:t>
            </a:r>
            <a:r>
              <a:rPr lang="zh-CN" altLang="en-US" dirty="0" smtClean="0"/>
              <a:t>、信道质量越高，即信噪比越高，可容纳的子载波越多。</a:t>
            </a:r>
            <a:endParaRPr lang="en-US" altLang="zh-CN" dirty="0" smtClean="0"/>
          </a:p>
          <a:p>
            <a:pPr>
              <a:lnSpc>
                <a:spcPct val="130000"/>
              </a:lnSpc>
            </a:pPr>
            <a:r>
              <a:rPr lang="en-US" altLang="zh-CN" dirty="0" smtClean="0"/>
              <a:t>3</a:t>
            </a:r>
            <a:r>
              <a:rPr lang="zh-CN" altLang="en-US" dirty="0" smtClean="0"/>
              <a:t>、接收端处理能力越强，可容纳的子载波越多。</a:t>
            </a:r>
            <a:endParaRPr lang="zh-CN" altLang="en-US" dirty="0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4209305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信道带宽与子载波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64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8688"/>
            <a:ext cx="3500438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3698875" y="1357313"/>
            <a:ext cx="5373688" cy="2571750"/>
            <a:chOff x="237" y="1098"/>
            <a:chExt cx="5418" cy="1974"/>
          </a:xfrm>
        </p:grpSpPr>
        <p:sp>
          <p:nvSpPr>
            <p:cNvPr id="5" name="Text Box 6"/>
            <p:cNvSpPr txBox="1">
              <a:spLocks noChangeArrowheads="1"/>
            </p:cNvSpPr>
            <p:nvPr/>
          </p:nvSpPr>
          <p:spPr bwMode="auto">
            <a:xfrm>
              <a:off x="640" y="2868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2.412</a:t>
              </a:r>
              <a:endParaRPr lang="en-US" altLang="en-US" sz="2400"/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239" y="1418"/>
              <a:ext cx="293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532" y="1418"/>
              <a:ext cx="293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825" y="1418"/>
              <a:ext cx="293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1118" y="1418"/>
              <a:ext cx="293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10" name="Rectangle 11"/>
            <p:cNvSpPr>
              <a:spLocks noChangeArrowheads="1"/>
            </p:cNvSpPr>
            <p:nvPr/>
          </p:nvSpPr>
          <p:spPr bwMode="auto">
            <a:xfrm>
              <a:off x="1411" y="1418"/>
              <a:ext cx="292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11" name="Rectangle 12"/>
            <p:cNvSpPr>
              <a:spLocks noChangeArrowheads="1"/>
            </p:cNvSpPr>
            <p:nvPr/>
          </p:nvSpPr>
          <p:spPr bwMode="auto">
            <a:xfrm>
              <a:off x="1703" y="1418"/>
              <a:ext cx="294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12" name="Rectangle 13"/>
            <p:cNvSpPr>
              <a:spLocks noChangeArrowheads="1"/>
            </p:cNvSpPr>
            <p:nvPr/>
          </p:nvSpPr>
          <p:spPr bwMode="auto">
            <a:xfrm>
              <a:off x="1997" y="1418"/>
              <a:ext cx="292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13" name="Rectangle 14"/>
            <p:cNvSpPr>
              <a:spLocks noChangeArrowheads="1"/>
            </p:cNvSpPr>
            <p:nvPr/>
          </p:nvSpPr>
          <p:spPr bwMode="auto">
            <a:xfrm>
              <a:off x="2289" y="1418"/>
              <a:ext cx="294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14" name="Rectangle 15"/>
            <p:cNvSpPr>
              <a:spLocks noChangeArrowheads="1"/>
            </p:cNvSpPr>
            <p:nvPr/>
          </p:nvSpPr>
          <p:spPr bwMode="auto">
            <a:xfrm>
              <a:off x="2583" y="1418"/>
              <a:ext cx="292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15" name="Rectangle 16"/>
            <p:cNvSpPr>
              <a:spLocks noChangeArrowheads="1"/>
            </p:cNvSpPr>
            <p:nvPr/>
          </p:nvSpPr>
          <p:spPr bwMode="auto">
            <a:xfrm>
              <a:off x="2875" y="1418"/>
              <a:ext cx="293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3168" y="1418"/>
              <a:ext cx="293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17" name="Rectangle 18"/>
            <p:cNvSpPr>
              <a:spLocks noChangeArrowheads="1"/>
            </p:cNvSpPr>
            <p:nvPr/>
          </p:nvSpPr>
          <p:spPr bwMode="auto">
            <a:xfrm>
              <a:off x="3461" y="1418"/>
              <a:ext cx="293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3754" y="1418"/>
              <a:ext cx="293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19" name="Line 20"/>
            <p:cNvSpPr>
              <a:spLocks noChangeShapeType="1"/>
            </p:cNvSpPr>
            <p:nvPr/>
          </p:nvSpPr>
          <p:spPr bwMode="auto">
            <a:xfrm>
              <a:off x="239" y="2632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" name="Line 21"/>
            <p:cNvSpPr>
              <a:spLocks noChangeShapeType="1"/>
            </p:cNvSpPr>
            <p:nvPr/>
          </p:nvSpPr>
          <p:spPr bwMode="auto">
            <a:xfrm>
              <a:off x="4056" y="1259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" name="Line 22"/>
            <p:cNvSpPr>
              <a:spLocks noChangeShapeType="1"/>
            </p:cNvSpPr>
            <p:nvPr/>
          </p:nvSpPr>
          <p:spPr bwMode="auto">
            <a:xfrm>
              <a:off x="825" y="2632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2" name="Line 23"/>
            <p:cNvSpPr>
              <a:spLocks noChangeShapeType="1"/>
            </p:cNvSpPr>
            <p:nvPr/>
          </p:nvSpPr>
          <p:spPr bwMode="auto">
            <a:xfrm>
              <a:off x="1411" y="2632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" name="Line 24"/>
            <p:cNvSpPr>
              <a:spLocks noChangeShapeType="1"/>
            </p:cNvSpPr>
            <p:nvPr/>
          </p:nvSpPr>
          <p:spPr bwMode="auto">
            <a:xfrm>
              <a:off x="1997" y="2632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" name="Line 25"/>
            <p:cNvSpPr>
              <a:spLocks noChangeShapeType="1"/>
            </p:cNvSpPr>
            <p:nvPr/>
          </p:nvSpPr>
          <p:spPr bwMode="auto">
            <a:xfrm>
              <a:off x="2585" y="2632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" name="Line 26"/>
            <p:cNvSpPr>
              <a:spLocks noChangeShapeType="1"/>
            </p:cNvSpPr>
            <p:nvPr/>
          </p:nvSpPr>
          <p:spPr bwMode="auto">
            <a:xfrm>
              <a:off x="3168" y="2632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" name="Line 27"/>
            <p:cNvSpPr>
              <a:spLocks noChangeShapeType="1"/>
            </p:cNvSpPr>
            <p:nvPr/>
          </p:nvSpPr>
          <p:spPr bwMode="auto">
            <a:xfrm>
              <a:off x="3754" y="2632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7" name="Line 28"/>
            <p:cNvSpPr>
              <a:spLocks noChangeShapeType="1"/>
            </p:cNvSpPr>
            <p:nvPr/>
          </p:nvSpPr>
          <p:spPr bwMode="auto">
            <a:xfrm>
              <a:off x="1118" y="1259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8" name="Line 29"/>
            <p:cNvSpPr>
              <a:spLocks noChangeShapeType="1"/>
            </p:cNvSpPr>
            <p:nvPr/>
          </p:nvSpPr>
          <p:spPr bwMode="auto">
            <a:xfrm>
              <a:off x="1703" y="1259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9" name="Line 30"/>
            <p:cNvSpPr>
              <a:spLocks noChangeShapeType="1"/>
            </p:cNvSpPr>
            <p:nvPr/>
          </p:nvSpPr>
          <p:spPr bwMode="auto">
            <a:xfrm>
              <a:off x="2289" y="1259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" name="Line 31"/>
            <p:cNvSpPr>
              <a:spLocks noChangeShapeType="1"/>
            </p:cNvSpPr>
            <p:nvPr/>
          </p:nvSpPr>
          <p:spPr bwMode="auto">
            <a:xfrm>
              <a:off x="3461" y="1259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1" name="Text Box 32"/>
            <p:cNvSpPr txBox="1">
              <a:spLocks noChangeArrowheads="1"/>
            </p:cNvSpPr>
            <p:nvPr/>
          </p:nvSpPr>
          <p:spPr bwMode="auto">
            <a:xfrm>
              <a:off x="924" y="1099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2.417</a:t>
              </a:r>
              <a:endParaRPr lang="en-US" altLang="en-US" sz="2400"/>
            </a:p>
          </p:txBody>
        </p:sp>
        <p:sp>
          <p:nvSpPr>
            <p:cNvPr id="32" name="Text Box 33"/>
            <p:cNvSpPr txBox="1">
              <a:spLocks noChangeArrowheads="1"/>
            </p:cNvSpPr>
            <p:nvPr/>
          </p:nvSpPr>
          <p:spPr bwMode="auto">
            <a:xfrm>
              <a:off x="1225" y="2879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2.422</a:t>
              </a:r>
              <a:endParaRPr lang="en-US" altLang="en-US" sz="2400"/>
            </a:p>
          </p:txBody>
        </p:sp>
        <p:sp>
          <p:nvSpPr>
            <p:cNvPr id="33" name="Text Box 34"/>
            <p:cNvSpPr txBox="1">
              <a:spLocks noChangeArrowheads="1"/>
            </p:cNvSpPr>
            <p:nvPr/>
          </p:nvSpPr>
          <p:spPr bwMode="auto">
            <a:xfrm>
              <a:off x="1810" y="2879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2.432</a:t>
              </a:r>
              <a:endParaRPr lang="en-US" altLang="en-US" sz="2400"/>
            </a:p>
          </p:txBody>
        </p:sp>
        <p:sp>
          <p:nvSpPr>
            <p:cNvPr id="34" name="Text Box 35"/>
            <p:cNvSpPr txBox="1">
              <a:spLocks noChangeArrowheads="1"/>
            </p:cNvSpPr>
            <p:nvPr/>
          </p:nvSpPr>
          <p:spPr bwMode="auto">
            <a:xfrm>
              <a:off x="2395" y="2879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2.442</a:t>
              </a:r>
              <a:endParaRPr lang="en-US" altLang="en-US" sz="2400"/>
            </a:p>
          </p:txBody>
        </p:sp>
        <p:sp>
          <p:nvSpPr>
            <p:cNvPr id="35" name="Text Box 36"/>
            <p:cNvSpPr txBox="1">
              <a:spLocks noChangeArrowheads="1"/>
            </p:cNvSpPr>
            <p:nvPr/>
          </p:nvSpPr>
          <p:spPr bwMode="auto">
            <a:xfrm>
              <a:off x="2981" y="2879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2.452</a:t>
              </a:r>
              <a:endParaRPr lang="en-US" altLang="en-US" sz="2400"/>
            </a:p>
          </p:txBody>
        </p:sp>
        <p:sp>
          <p:nvSpPr>
            <p:cNvPr id="36" name="Text Box 37"/>
            <p:cNvSpPr txBox="1">
              <a:spLocks noChangeArrowheads="1"/>
            </p:cNvSpPr>
            <p:nvPr/>
          </p:nvSpPr>
          <p:spPr bwMode="auto">
            <a:xfrm>
              <a:off x="3570" y="2879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2.462</a:t>
              </a:r>
              <a:endParaRPr lang="en-US" altLang="en-US" sz="2400"/>
            </a:p>
          </p:txBody>
        </p:sp>
        <p:sp>
          <p:nvSpPr>
            <p:cNvPr id="37" name="Text Box 38"/>
            <p:cNvSpPr txBox="1">
              <a:spLocks noChangeArrowheads="1"/>
            </p:cNvSpPr>
            <p:nvPr/>
          </p:nvSpPr>
          <p:spPr bwMode="auto">
            <a:xfrm>
              <a:off x="4153" y="2879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2.472</a:t>
              </a:r>
              <a:endParaRPr lang="en-US" altLang="en-US" sz="2400"/>
            </a:p>
          </p:txBody>
        </p:sp>
        <p:sp>
          <p:nvSpPr>
            <p:cNvPr id="38" name="Text Box 39"/>
            <p:cNvSpPr txBox="1">
              <a:spLocks noChangeArrowheads="1"/>
            </p:cNvSpPr>
            <p:nvPr/>
          </p:nvSpPr>
          <p:spPr bwMode="auto">
            <a:xfrm>
              <a:off x="4848" y="2880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2.484</a:t>
              </a:r>
              <a:endParaRPr lang="en-US" altLang="en-US" sz="2400"/>
            </a:p>
          </p:txBody>
        </p:sp>
        <p:sp>
          <p:nvSpPr>
            <p:cNvPr id="39" name="Text Box 40"/>
            <p:cNvSpPr txBox="1">
              <a:spLocks noChangeArrowheads="1"/>
            </p:cNvSpPr>
            <p:nvPr/>
          </p:nvSpPr>
          <p:spPr bwMode="auto">
            <a:xfrm>
              <a:off x="1498" y="1099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2.427</a:t>
              </a:r>
              <a:endParaRPr lang="en-US" altLang="en-US" sz="2400"/>
            </a:p>
          </p:txBody>
        </p:sp>
        <p:sp>
          <p:nvSpPr>
            <p:cNvPr id="40" name="Text Box 41"/>
            <p:cNvSpPr txBox="1">
              <a:spLocks noChangeArrowheads="1"/>
            </p:cNvSpPr>
            <p:nvPr/>
          </p:nvSpPr>
          <p:spPr bwMode="auto">
            <a:xfrm>
              <a:off x="2084" y="1099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2.437</a:t>
              </a:r>
              <a:endParaRPr lang="en-US" altLang="en-US" sz="2400"/>
            </a:p>
          </p:txBody>
        </p:sp>
        <p:sp>
          <p:nvSpPr>
            <p:cNvPr id="41" name="Text Box 42"/>
            <p:cNvSpPr txBox="1">
              <a:spLocks noChangeArrowheads="1"/>
            </p:cNvSpPr>
            <p:nvPr/>
          </p:nvSpPr>
          <p:spPr bwMode="auto">
            <a:xfrm>
              <a:off x="2670" y="1099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2.447</a:t>
              </a:r>
              <a:endParaRPr lang="en-US" altLang="en-US" sz="2400"/>
            </a:p>
          </p:txBody>
        </p:sp>
        <p:sp>
          <p:nvSpPr>
            <p:cNvPr id="42" name="Text Box 43"/>
            <p:cNvSpPr txBox="1">
              <a:spLocks noChangeArrowheads="1"/>
            </p:cNvSpPr>
            <p:nvPr/>
          </p:nvSpPr>
          <p:spPr bwMode="auto">
            <a:xfrm>
              <a:off x="3256" y="1099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2.457</a:t>
              </a:r>
              <a:endParaRPr lang="en-US" altLang="en-US" sz="2400"/>
            </a:p>
          </p:txBody>
        </p:sp>
        <p:sp>
          <p:nvSpPr>
            <p:cNvPr id="43" name="Text Box 44"/>
            <p:cNvSpPr txBox="1">
              <a:spLocks noChangeArrowheads="1"/>
            </p:cNvSpPr>
            <p:nvPr/>
          </p:nvSpPr>
          <p:spPr bwMode="auto">
            <a:xfrm>
              <a:off x="3840" y="1098"/>
              <a:ext cx="39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华文中宋" pitchFamily="2" charset="-122"/>
                  <a:ea typeface="华文细黑" pitchFamily="2" charset="-122"/>
                </a:defRPr>
              </a:lvl9pPr>
            </a:lstStyle>
            <a:p>
              <a:pPr algn="ctr" eaLnBrk="0" hangingPunct="0"/>
              <a:r>
                <a:rPr lang="en-US" altLang="en-US" sz="1400"/>
                <a:t>2.467</a:t>
              </a:r>
              <a:endParaRPr lang="en-US" altLang="en-US" sz="2400"/>
            </a:p>
          </p:txBody>
        </p:sp>
        <p:sp>
          <p:nvSpPr>
            <p:cNvPr id="44" name="Rectangle 45"/>
            <p:cNvSpPr>
              <a:spLocks noChangeArrowheads="1"/>
            </p:cNvSpPr>
            <p:nvPr/>
          </p:nvSpPr>
          <p:spPr bwMode="auto">
            <a:xfrm>
              <a:off x="4366" y="1418"/>
              <a:ext cx="294" cy="13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nl-NL" altLang="zh-CN" sz="2400">
                <a:latin typeface="华文中宋" pitchFamily="2" charset="-122"/>
                <a:ea typeface="华文细黑" pitchFamily="2" charset="-122"/>
              </a:endParaRPr>
            </a:p>
          </p:txBody>
        </p:sp>
        <p:sp>
          <p:nvSpPr>
            <p:cNvPr id="45" name="Line 46"/>
            <p:cNvSpPr>
              <a:spLocks noChangeShapeType="1"/>
            </p:cNvSpPr>
            <p:nvPr/>
          </p:nvSpPr>
          <p:spPr bwMode="auto">
            <a:xfrm>
              <a:off x="4366" y="2632"/>
              <a:ext cx="0" cy="26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6" name="Line 47"/>
            <p:cNvSpPr>
              <a:spLocks noChangeShapeType="1"/>
            </p:cNvSpPr>
            <p:nvPr/>
          </p:nvSpPr>
          <p:spPr bwMode="auto">
            <a:xfrm>
              <a:off x="2872" y="1264"/>
              <a:ext cx="0" cy="2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7" name="Rectangle 48"/>
            <p:cNvSpPr>
              <a:spLocks noChangeArrowheads="1"/>
            </p:cNvSpPr>
            <p:nvPr/>
          </p:nvSpPr>
          <p:spPr bwMode="auto">
            <a:xfrm>
              <a:off x="535" y="2220"/>
              <a:ext cx="1289" cy="244"/>
            </a:xfrm>
            <a:prstGeom prst="rect">
              <a:avLst/>
            </a:prstGeom>
            <a:solidFill>
              <a:srgbClr val="3333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2</a:t>
              </a:r>
            </a:p>
          </p:txBody>
        </p:sp>
        <p:sp>
          <p:nvSpPr>
            <p:cNvPr id="48" name="Rectangle 49"/>
            <p:cNvSpPr>
              <a:spLocks noChangeArrowheads="1"/>
            </p:cNvSpPr>
            <p:nvPr/>
          </p:nvSpPr>
          <p:spPr bwMode="auto">
            <a:xfrm>
              <a:off x="830" y="1949"/>
              <a:ext cx="1289" cy="244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3</a:t>
              </a:r>
            </a:p>
          </p:txBody>
        </p:sp>
        <p:sp>
          <p:nvSpPr>
            <p:cNvPr id="49" name="Rectangle 50"/>
            <p:cNvSpPr>
              <a:spLocks noChangeArrowheads="1"/>
            </p:cNvSpPr>
            <p:nvPr/>
          </p:nvSpPr>
          <p:spPr bwMode="auto">
            <a:xfrm>
              <a:off x="1114" y="1685"/>
              <a:ext cx="1289" cy="243"/>
            </a:xfrm>
            <a:prstGeom prst="rect">
              <a:avLst/>
            </a:prstGeom>
            <a:solidFill>
              <a:srgbClr val="9933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4</a:t>
              </a:r>
            </a:p>
          </p:txBody>
        </p:sp>
        <p:sp>
          <p:nvSpPr>
            <p:cNvPr id="50" name="Rectangle 51"/>
            <p:cNvSpPr>
              <a:spLocks noChangeArrowheads="1"/>
            </p:cNvSpPr>
            <p:nvPr/>
          </p:nvSpPr>
          <p:spPr bwMode="auto">
            <a:xfrm>
              <a:off x="1409" y="1417"/>
              <a:ext cx="1289" cy="243"/>
            </a:xfrm>
            <a:prstGeom prst="rect">
              <a:avLst/>
            </a:prstGeom>
            <a:solidFill>
              <a:srgbClr val="CC0099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5</a:t>
              </a:r>
            </a:p>
          </p:txBody>
        </p:sp>
        <p:sp>
          <p:nvSpPr>
            <p:cNvPr id="51" name="Rectangle 52"/>
            <p:cNvSpPr>
              <a:spLocks noChangeArrowheads="1"/>
            </p:cNvSpPr>
            <p:nvPr/>
          </p:nvSpPr>
          <p:spPr bwMode="auto">
            <a:xfrm>
              <a:off x="237" y="2491"/>
              <a:ext cx="1289" cy="244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1</a:t>
              </a:r>
            </a:p>
          </p:txBody>
        </p:sp>
        <p:sp>
          <p:nvSpPr>
            <p:cNvPr id="52" name="Rectangle 53"/>
            <p:cNvSpPr>
              <a:spLocks noChangeArrowheads="1"/>
            </p:cNvSpPr>
            <p:nvPr/>
          </p:nvSpPr>
          <p:spPr bwMode="auto">
            <a:xfrm>
              <a:off x="2000" y="2220"/>
              <a:ext cx="1289" cy="244"/>
            </a:xfrm>
            <a:prstGeom prst="rect">
              <a:avLst/>
            </a:prstGeom>
            <a:solidFill>
              <a:srgbClr val="3333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7</a:t>
              </a:r>
            </a:p>
          </p:txBody>
        </p:sp>
        <p:sp>
          <p:nvSpPr>
            <p:cNvPr id="53" name="Rectangle 54"/>
            <p:cNvSpPr>
              <a:spLocks noChangeArrowheads="1"/>
            </p:cNvSpPr>
            <p:nvPr/>
          </p:nvSpPr>
          <p:spPr bwMode="auto">
            <a:xfrm>
              <a:off x="2290" y="1949"/>
              <a:ext cx="1289" cy="244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8</a:t>
              </a:r>
            </a:p>
          </p:txBody>
        </p:sp>
        <p:sp>
          <p:nvSpPr>
            <p:cNvPr id="54" name="Rectangle 55"/>
            <p:cNvSpPr>
              <a:spLocks noChangeArrowheads="1"/>
            </p:cNvSpPr>
            <p:nvPr/>
          </p:nvSpPr>
          <p:spPr bwMode="auto">
            <a:xfrm>
              <a:off x="2584" y="1685"/>
              <a:ext cx="1289" cy="243"/>
            </a:xfrm>
            <a:prstGeom prst="rect">
              <a:avLst/>
            </a:prstGeom>
            <a:solidFill>
              <a:srgbClr val="9933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9</a:t>
              </a:r>
            </a:p>
          </p:txBody>
        </p:sp>
        <p:sp>
          <p:nvSpPr>
            <p:cNvPr id="55" name="Rectangle 56"/>
            <p:cNvSpPr>
              <a:spLocks noChangeArrowheads="1"/>
            </p:cNvSpPr>
            <p:nvPr/>
          </p:nvSpPr>
          <p:spPr bwMode="auto">
            <a:xfrm>
              <a:off x="2874" y="1417"/>
              <a:ext cx="1289" cy="243"/>
            </a:xfrm>
            <a:prstGeom prst="rect">
              <a:avLst/>
            </a:prstGeom>
            <a:solidFill>
              <a:srgbClr val="CC0099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10</a:t>
              </a:r>
            </a:p>
          </p:txBody>
        </p:sp>
        <p:sp>
          <p:nvSpPr>
            <p:cNvPr id="56" name="Rectangle 57"/>
            <p:cNvSpPr>
              <a:spLocks noChangeArrowheads="1"/>
            </p:cNvSpPr>
            <p:nvPr/>
          </p:nvSpPr>
          <p:spPr bwMode="auto">
            <a:xfrm>
              <a:off x="1702" y="2491"/>
              <a:ext cx="1288" cy="244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6</a:t>
              </a:r>
            </a:p>
          </p:txBody>
        </p:sp>
        <p:sp>
          <p:nvSpPr>
            <p:cNvPr id="57" name="Rectangle 58"/>
            <p:cNvSpPr>
              <a:spLocks noChangeArrowheads="1"/>
            </p:cNvSpPr>
            <p:nvPr/>
          </p:nvSpPr>
          <p:spPr bwMode="auto">
            <a:xfrm>
              <a:off x="3169" y="2491"/>
              <a:ext cx="1289" cy="244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11</a:t>
              </a:r>
            </a:p>
          </p:txBody>
        </p:sp>
        <p:sp>
          <p:nvSpPr>
            <p:cNvPr id="58" name="Rectangle 59"/>
            <p:cNvSpPr>
              <a:spLocks noChangeArrowheads="1"/>
            </p:cNvSpPr>
            <p:nvPr/>
          </p:nvSpPr>
          <p:spPr bwMode="auto">
            <a:xfrm>
              <a:off x="3459" y="2220"/>
              <a:ext cx="1289" cy="244"/>
            </a:xfrm>
            <a:prstGeom prst="rect">
              <a:avLst/>
            </a:prstGeom>
            <a:solidFill>
              <a:srgbClr val="3333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12</a:t>
              </a:r>
            </a:p>
          </p:txBody>
        </p:sp>
        <p:sp>
          <p:nvSpPr>
            <p:cNvPr id="59" name="Rectangle 60"/>
            <p:cNvSpPr>
              <a:spLocks noChangeArrowheads="1"/>
            </p:cNvSpPr>
            <p:nvPr/>
          </p:nvSpPr>
          <p:spPr bwMode="auto">
            <a:xfrm>
              <a:off x="3757" y="1949"/>
              <a:ext cx="1289" cy="244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13</a:t>
              </a:r>
            </a:p>
          </p:txBody>
        </p:sp>
        <p:sp>
          <p:nvSpPr>
            <p:cNvPr id="60" name="Rectangle 61"/>
            <p:cNvSpPr>
              <a:spLocks noChangeArrowheads="1"/>
            </p:cNvSpPr>
            <p:nvPr/>
          </p:nvSpPr>
          <p:spPr bwMode="auto">
            <a:xfrm>
              <a:off x="4366" y="1685"/>
              <a:ext cx="1289" cy="244"/>
            </a:xfrm>
            <a:prstGeom prst="rect">
              <a:avLst/>
            </a:prstGeom>
            <a:solidFill>
              <a:srgbClr val="9933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latin typeface="华文中宋" pitchFamily="2" charset="-122"/>
                  <a:ea typeface="华文细黑" pitchFamily="2" charset="-122"/>
                </a:rPr>
                <a:t>14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85750" y="4640263"/>
            <a:ext cx="885825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+mj-ea"/>
                <a:ea typeface="+mj-ea"/>
              </a:rPr>
              <a:t>和</a:t>
            </a:r>
            <a:r>
              <a:rPr lang="en-US" altLang="zh-CN" dirty="0">
                <a:latin typeface="+mj-ea"/>
                <a:ea typeface="+mj-ea"/>
              </a:rPr>
              <a:t>11g</a:t>
            </a:r>
            <a:r>
              <a:rPr lang="zh-CN" altLang="en-US" dirty="0">
                <a:latin typeface="+mj-ea"/>
                <a:ea typeface="+mj-ea"/>
              </a:rPr>
              <a:t>类似，在</a:t>
            </a:r>
            <a:r>
              <a:rPr lang="en-US" altLang="zh-CN" dirty="0">
                <a:latin typeface="+mj-ea"/>
                <a:ea typeface="+mj-ea"/>
              </a:rPr>
              <a:t>2.4GHz</a:t>
            </a:r>
            <a:r>
              <a:rPr lang="zh-CN" altLang="en-US" dirty="0">
                <a:latin typeface="+mj-ea"/>
                <a:ea typeface="+mj-ea"/>
              </a:rPr>
              <a:t>频段可以有三个不重叠的信道，但是对于</a:t>
            </a:r>
            <a:r>
              <a:rPr lang="en-US" altLang="zh-CN" dirty="0">
                <a:latin typeface="+mj-ea"/>
                <a:ea typeface="+mj-ea"/>
              </a:rPr>
              <a:t>11n</a:t>
            </a:r>
            <a:r>
              <a:rPr lang="zh-CN" altLang="en-US" dirty="0">
                <a:latin typeface="+mj-ea"/>
                <a:ea typeface="+mj-ea"/>
              </a:rPr>
              <a:t>来说，使用</a:t>
            </a:r>
            <a:r>
              <a:rPr lang="en-US" altLang="zh-CN" dirty="0">
                <a:latin typeface="+mj-ea"/>
                <a:ea typeface="+mj-ea"/>
              </a:rPr>
              <a:t>20MHz</a:t>
            </a:r>
            <a:r>
              <a:rPr lang="zh-CN" altLang="en-US" dirty="0">
                <a:latin typeface="+mj-ea"/>
                <a:ea typeface="+mj-ea"/>
              </a:rPr>
              <a:t>就意味着只能达到</a:t>
            </a:r>
            <a:r>
              <a:rPr lang="en-US" altLang="zh-CN" dirty="0">
                <a:latin typeface="+mj-ea"/>
                <a:ea typeface="+mj-ea"/>
              </a:rPr>
              <a:t>150Mbps</a:t>
            </a:r>
            <a:r>
              <a:rPr lang="zh-CN" altLang="en-US" dirty="0">
                <a:latin typeface="+mj-ea"/>
                <a:ea typeface="+mj-ea"/>
              </a:rPr>
              <a:t>的速率。</a:t>
            </a:r>
          </a:p>
        </p:txBody>
      </p:sp>
      <p:sp>
        <p:nvSpPr>
          <p:cNvPr id="62" name="矩形 61"/>
          <p:cNvSpPr/>
          <p:nvPr/>
        </p:nvSpPr>
        <p:spPr>
          <a:xfrm>
            <a:off x="285750" y="4214813"/>
            <a:ext cx="1600200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latin typeface="+mj-ea"/>
                <a:ea typeface="+mj-ea"/>
              </a:rPr>
              <a:t>使用</a:t>
            </a:r>
            <a:r>
              <a:rPr lang="en-US" altLang="zh-CN" b="1" dirty="0">
                <a:latin typeface="+mj-ea"/>
                <a:ea typeface="+mj-ea"/>
              </a:rPr>
              <a:t>20MHz</a:t>
            </a:r>
            <a:r>
              <a:rPr lang="zh-CN" altLang="en-US" b="1" dirty="0">
                <a:latin typeface="+mj-ea"/>
                <a:ea typeface="+mj-ea"/>
              </a:rPr>
              <a:t>：</a:t>
            </a:r>
          </a:p>
        </p:txBody>
      </p:sp>
      <p:sp>
        <p:nvSpPr>
          <p:cNvPr id="63" name="矩形 62"/>
          <p:cNvSpPr/>
          <p:nvPr/>
        </p:nvSpPr>
        <p:spPr>
          <a:xfrm>
            <a:off x="285750" y="5273675"/>
            <a:ext cx="160020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latin typeface="+mj-ea"/>
                <a:ea typeface="+mj-ea"/>
              </a:rPr>
              <a:t>使用</a:t>
            </a:r>
            <a:r>
              <a:rPr lang="en-US" altLang="zh-CN" b="1" dirty="0">
                <a:latin typeface="+mj-ea"/>
                <a:ea typeface="+mj-ea"/>
              </a:rPr>
              <a:t>40MHz</a:t>
            </a:r>
            <a:r>
              <a:rPr lang="zh-CN" altLang="en-US" b="1" dirty="0">
                <a:latin typeface="+mj-ea"/>
                <a:ea typeface="+mj-ea"/>
              </a:rPr>
              <a:t>：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85750" y="5640388"/>
            <a:ext cx="885825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 smtClean="0">
                <a:latin typeface="+mj-ea"/>
                <a:ea typeface="+mj-ea"/>
              </a:rPr>
              <a:t>一旦</a:t>
            </a:r>
            <a:r>
              <a:rPr lang="zh-CN" altLang="en-US" dirty="0">
                <a:latin typeface="+mj-ea"/>
                <a:ea typeface="+mj-ea"/>
              </a:rPr>
              <a:t>使用</a:t>
            </a:r>
            <a:r>
              <a:rPr lang="en-US" altLang="zh-CN" dirty="0">
                <a:latin typeface="+mj-ea"/>
                <a:ea typeface="+mj-ea"/>
              </a:rPr>
              <a:t>40MHz</a:t>
            </a:r>
            <a:r>
              <a:rPr lang="zh-CN" altLang="en-US" dirty="0">
                <a:latin typeface="+mj-ea"/>
                <a:ea typeface="+mj-ea"/>
              </a:rPr>
              <a:t>带宽，在</a:t>
            </a:r>
            <a:r>
              <a:rPr lang="en-US" altLang="zh-CN" dirty="0">
                <a:latin typeface="+mj-ea"/>
                <a:ea typeface="+mj-ea"/>
              </a:rPr>
              <a:t>2.4GHz</a:t>
            </a:r>
            <a:r>
              <a:rPr lang="zh-CN" altLang="en-US" dirty="0">
                <a:latin typeface="+mj-ea"/>
                <a:ea typeface="+mj-ea"/>
              </a:rPr>
              <a:t>频段只有一个信道可用，基本上无法规模部署，解决方法是使用</a:t>
            </a:r>
            <a:r>
              <a:rPr lang="en-US" altLang="zh-CN" dirty="0">
                <a:latin typeface="+mj-ea"/>
                <a:ea typeface="+mj-ea"/>
              </a:rPr>
              <a:t>5GHz</a:t>
            </a:r>
            <a:r>
              <a:rPr lang="zh-CN" altLang="en-US" dirty="0">
                <a:latin typeface="+mj-ea"/>
                <a:ea typeface="+mj-ea"/>
              </a:rPr>
              <a:t>频段，带宽资源丰富。</a:t>
            </a:r>
          </a:p>
        </p:txBody>
      </p:sp>
      <p:sp>
        <p:nvSpPr>
          <p:cNvPr id="65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6887717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信道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选择：</a:t>
            </a:r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20MHz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or </a:t>
            </a:r>
            <a:r>
              <a:rPr lang="en-US" altLang="zh-CN" sz="2800" dirty="0" err="1">
                <a:latin typeface="微软雅黑" pitchFamily="34" charset="-122"/>
                <a:ea typeface="微软雅黑" pitchFamily="34" charset="-122"/>
              </a:rPr>
              <a:t>40MHz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352550"/>
            <a:ext cx="7839075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5721473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802.11n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关键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技术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帧聚合</a:t>
            </a: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93603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5311640"/>
              </p:ext>
            </p:extLst>
          </p:nvPr>
        </p:nvGraphicFramePr>
        <p:xfrm>
          <a:off x="1331640" y="1052736"/>
          <a:ext cx="6408712" cy="329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位图图像" r:id="rId3" imgW="5144218" imgH="2647619" progId="PBrush">
                  <p:embed/>
                </p:oleObj>
              </mc:Choice>
              <mc:Fallback>
                <p:oleObj name="位图图像" r:id="rId3" imgW="5144218" imgH="2647619" progId="PBrush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1052736"/>
                        <a:ext cx="6408712" cy="3299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3604" name="Text Box 4"/>
          <p:cNvSpPr txBox="1">
            <a:spLocks noChangeArrowheads="1"/>
          </p:cNvSpPr>
          <p:nvPr/>
        </p:nvSpPr>
        <p:spPr bwMode="auto">
          <a:xfrm>
            <a:off x="611188" y="4437063"/>
            <a:ext cx="8209284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0" lang="zh-CN" altLang="en-US" sz="1800" dirty="0">
                <a:latin typeface="+mn-ea"/>
              </a:rPr>
              <a:t>在进入</a:t>
            </a:r>
            <a:r>
              <a:rPr kumimoji="0" lang="en-US" altLang="zh-CN" sz="1800" dirty="0">
                <a:latin typeface="+mn-ea"/>
              </a:rPr>
              <a:t>MAC</a:t>
            </a:r>
            <a:r>
              <a:rPr kumimoji="0" lang="zh-CN" altLang="en-US" sz="1800" dirty="0">
                <a:latin typeface="+mn-ea"/>
              </a:rPr>
              <a:t>处理过程之前</a:t>
            </a:r>
            <a:r>
              <a:rPr kumimoji="0" lang="en-US" altLang="zh-CN" sz="1800" dirty="0">
                <a:latin typeface="+mn-ea"/>
              </a:rPr>
              <a:t>,</a:t>
            </a:r>
            <a:r>
              <a:rPr kumimoji="0" lang="zh-CN" altLang="en-US" sz="1800" dirty="0">
                <a:latin typeface="+mn-ea"/>
              </a:rPr>
              <a:t>所有的报文都以</a:t>
            </a:r>
            <a:r>
              <a:rPr kumimoji="0" lang="en-US" altLang="zh-CN" sz="1800" dirty="0" err="1">
                <a:latin typeface="+mn-ea"/>
              </a:rPr>
              <a:t>MSDU</a:t>
            </a:r>
            <a:r>
              <a:rPr kumimoji="0" lang="zh-CN" altLang="en-US" sz="1800" dirty="0">
                <a:latin typeface="+mn-ea"/>
              </a:rPr>
              <a:t>形式存在</a:t>
            </a:r>
            <a:r>
              <a:rPr kumimoji="0" lang="en-US" altLang="zh-CN" sz="1800" dirty="0">
                <a:latin typeface="+mn-ea"/>
              </a:rPr>
              <a:t>,</a:t>
            </a:r>
            <a:r>
              <a:rPr kumimoji="0" lang="zh-CN" altLang="en-US" sz="1800" dirty="0">
                <a:latin typeface="+mn-ea"/>
              </a:rPr>
              <a:t>经过</a:t>
            </a:r>
            <a:r>
              <a:rPr kumimoji="0" lang="en-US" altLang="zh-CN" sz="1800" dirty="0">
                <a:latin typeface="+mn-ea"/>
              </a:rPr>
              <a:t>MAC</a:t>
            </a:r>
            <a:r>
              <a:rPr kumimoji="0" lang="zh-CN" altLang="en-US" sz="1800" dirty="0">
                <a:latin typeface="+mn-ea"/>
              </a:rPr>
              <a:t>处理之后</a:t>
            </a:r>
            <a:r>
              <a:rPr kumimoji="0" lang="en-US" altLang="zh-CN" sz="1800" dirty="0">
                <a:latin typeface="+mn-ea"/>
              </a:rPr>
              <a:t>,</a:t>
            </a:r>
            <a:r>
              <a:rPr kumimoji="0" lang="en-US" altLang="zh-CN" sz="1800" dirty="0" err="1">
                <a:latin typeface="+mn-ea"/>
              </a:rPr>
              <a:t>MSDU</a:t>
            </a:r>
            <a:r>
              <a:rPr kumimoji="0" lang="zh-CN" altLang="en-US" sz="1800" dirty="0">
                <a:latin typeface="+mn-ea"/>
              </a:rPr>
              <a:t>转变成</a:t>
            </a:r>
            <a:r>
              <a:rPr kumimoji="0" lang="en-US" altLang="zh-CN" sz="1800" dirty="0" err="1">
                <a:latin typeface="+mn-ea"/>
              </a:rPr>
              <a:t>MPDU</a:t>
            </a:r>
            <a:r>
              <a:rPr kumimoji="0" lang="en-US" altLang="zh-CN" sz="1800" dirty="0">
                <a:latin typeface="+mn-ea"/>
              </a:rPr>
              <a:t>.</a:t>
            </a:r>
          </a:p>
          <a:p>
            <a:r>
              <a:rPr kumimoji="0" lang="en-US" altLang="zh-CN" sz="1800" dirty="0">
                <a:latin typeface="+mn-ea"/>
              </a:rPr>
              <a:t>A-</a:t>
            </a:r>
            <a:r>
              <a:rPr kumimoji="0" lang="en-US" altLang="zh-CN" sz="1800" dirty="0" err="1">
                <a:latin typeface="+mn-ea"/>
              </a:rPr>
              <a:t>MSDU</a:t>
            </a:r>
            <a:r>
              <a:rPr kumimoji="0" lang="zh-CN" altLang="en-US" sz="1800" dirty="0">
                <a:latin typeface="+mn-ea"/>
              </a:rPr>
              <a:t>在进入</a:t>
            </a:r>
            <a:r>
              <a:rPr kumimoji="0" lang="en-US" altLang="zh-CN" sz="1800" dirty="0">
                <a:latin typeface="+mn-ea"/>
              </a:rPr>
              <a:t>MAC</a:t>
            </a:r>
            <a:r>
              <a:rPr kumimoji="0" lang="zh-CN" altLang="en-US" sz="1800" dirty="0">
                <a:latin typeface="+mn-ea"/>
              </a:rPr>
              <a:t>层之前完成聚合</a:t>
            </a:r>
            <a:r>
              <a:rPr kumimoji="0" lang="en-US" altLang="zh-CN" sz="1800" dirty="0">
                <a:latin typeface="+mn-ea"/>
              </a:rPr>
              <a:t>,</a:t>
            </a:r>
            <a:r>
              <a:rPr kumimoji="0" lang="zh-CN" altLang="en-US" sz="1800" dirty="0">
                <a:latin typeface="+mn-ea"/>
              </a:rPr>
              <a:t>因此对于</a:t>
            </a:r>
            <a:r>
              <a:rPr kumimoji="0" lang="en-US" altLang="zh-CN" sz="1800" dirty="0" err="1">
                <a:latin typeface="+mn-ea"/>
              </a:rPr>
              <a:t>802.11MAC</a:t>
            </a:r>
            <a:r>
              <a:rPr kumimoji="0" lang="zh-CN" altLang="en-US" sz="1800" dirty="0">
                <a:latin typeface="+mn-ea"/>
              </a:rPr>
              <a:t>层而言</a:t>
            </a:r>
            <a:r>
              <a:rPr kumimoji="0" lang="en-US" altLang="zh-CN" sz="1800" dirty="0">
                <a:latin typeface="+mn-ea"/>
              </a:rPr>
              <a:t>,</a:t>
            </a:r>
            <a:r>
              <a:rPr kumimoji="0" lang="zh-CN" altLang="en-US" sz="1800" dirty="0">
                <a:latin typeface="+mn-ea"/>
              </a:rPr>
              <a:t>这是一个报文</a:t>
            </a:r>
            <a:r>
              <a:rPr kumimoji="0" lang="en-US" altLang="zh-CN" sz="1800" dirty="0">
                <a:latin typeface="+mn-ea"/>
              </a:rPr>
              <a:t>,</a:t>
            </a:r>
            <a:r>
              <a:rPr kumimoji="0" lang="zh-CN" altLang="en-US" sz="1800" dirty="0">
                <a:latin typeface="+mn-ea"/>
              </a:rPr>
              <a:t>只需要回复一个</a:t>
            </a:r>
            <a:r>
              <a:rPr kumimoji="0" lang="en-US" altLang="zh-CN" sz="1800" dirty="0" err="1">
                <a:latin typeface="+mn-ea"/>
              </a:rPr>
              <a:t>ACK</a:t>
            </a:r>
            <a:r>
              <a:rPr kumimoji="0" lang="zh-CN" altLang="en-US" sz="1800" dirty="0">
                <a:latin typeface="+mn-ea"/>
              </a:rPr>
              <a:t>就可以</a:t>
            </a:r>
            <a:r>
              <a:rPr kumimoji="0" lang="en-US" altLang="zh-CN" sz="1800" dirty="0">
                <a:latin typeface="+mn-ea"/>
              </a:rPr>
              <a:t>.</a:t>
            </a:r>
          </a:p>
          <a:p>
            <a:r>
              <a:rPr kumimoji="0" lang="en-US" altLang="zh-CN" sz="1800" dirty="0">
                <a:latin typeface="+mn-ea"/>
              </a:rPr>
              <a:t>A-</a:t>
            </a:r>
            <a:r>
              <a:rPr kumimoji="0" lang="en-US" altLang="zh-CN" sz="1800" dirty="0" err="1">
                <a:latin typeface="+mn-ea"/>
              </a:rPr>
              <a:t>MPDU</a:t>
            </a:r>
            <a:r>
              <a:rPr kumimoji="0" lang="zh-CN" altLang="en-US" sz="1800" dirty="0">
                <a:latin typeface="+mn-ea"/>
              </a:rPr>
              <a:t>在</a:t>
            </a:r>
            <a:r>
              <a:rPr kumimoji="0" lang="en-US" altLang="zh-CN" sz="1800" dirty="0">
                <a:latin typeface="+mn-ea"/>
              </a:rPr>
              <a:t>MAC</a:t>
            </a:r>
            <a:r>
              <a:rPr kumimoji="0" lang="zh-CN" altLang="en-US" sz="1800" dirty="0">
                <a:latin typeface="+mn-ea"/>
              </a:rPr>
              <a:t>层之后完成聚合</a:t>
            </a:r>
            <a:r>
              <a:rPr kumimoji="0" lang="en-US" altLang="zh-CN" sz="1800" dirty="0">
                <a:latin typeface="+mn-ea"/>
              </a:rPr>
              <a:t>,</a:t>
            </a:r>
            <a:r>
              <a:rPr kumimoji="0" lang="zh-CN" altLang="en-US" sz="1800" dirty="0">
                <a:latin typeface="+mn-ea"/>
              </a:rPr>
              <a:t>对于</a:t>
            </a:r>
            <a:r>
              <a:rPr kumimoji="0" lang="en-US" altLang="zh-CN" sz="1800" dirty="0" err="1">
                <a:latin typeface="+mn-ea"/>
              </a:rPr>
              <a:t>802,11MAC</a:t>
            </a:r>
            <a:r>
              <a:rPr kumimoji="0" lang="zh-CN" altLang="en-US" sz="1800" dirty="0">
                <a:latin typeface="+mn-ea"/>
              </a:rPr>
              <a:t>层而言</a:t>
            </a:r>
            <a:r>
              <a:rPr kumimoji="0" lang="en-US" altLang="zh-CN" sz="1800" dirty="0">
                <a:latin typeface="+mn-ea"/>
              </a:rPr>
              <a:t>,</a:t>
            </a:r>
            <a:r>
              <a:rPr kumimoji="0" lang="zh-CN" altLang="en-US" sz="1800" dirty="0">
                <a:latin typeface="+mn-ea"/>
              </a:rPr>
              <a:t>这是多个报文</a:t>
            </a:r>
            <a:r>
              <a:rPr kumimoji="0" lang="en-US" altLang="zh-CN" sz="1800" dirty="0">
                <a:latin typeface="+mn-ea"/>
              </a:rPr>
              <a:t>,</a:t>
            </a:r>
            <a:r>
              <a:rPr kumimoji="0" lang="zh-CN" altLang="en-US" sz="1800" dirty="0">
                <a:latin typeface="+mn-ea"/>
              </a:rPr>
              <a:t>每个报文都需要</a:t>
            </a:r>
            <a:r>
              <a:rPr kumimoji="0" lang="en-US" altLang="zh-CN" sz="1800" dirty="0" err="1">
                <a:latin typeface="+mn-ea"/>
              </a:rPr>
              <a:t>ACK</a:t>
            </a:r>
            <a:r>
              <a:rPr kumimoji="0" lang="zh-CN" altLang="en-US" sz="1800" dirty="0">
                <a:latin typeface="+mn-ea"/>
              </a:rPr>
              <a:t>回复</a:t>
            </a:r>
            <a:r>
              <a:rPr kumimoji="0" lang="en-US" altLang="zh-CN" sz="1800" dirty="0">
                <a:latin typeface="+mn-ea"/>
              </a:rPr>
              <a:t>,block </a:t>
            </a:r>
            <a:r>
              <a:rPr kumimoji="0" lang="en-US" altLang="zh-CN" sz="1800" dirty="0" err="1">
                <a:latin typeface="+mn-ea"/>
              </a:rPr>
              <a:t>ack</a:t>
            </a:r>
            <a:r>
              <a:rPr kumimoji="0" lang="zh-CN" altLang="en-US" sz="1800" dirty="0">
                <a:latin typeface="+mn-ea"/>
              </a:rPr>
              <a:t>完成这个过程</a:t>
            </a:r>
            <a:r>
              <a:rPr kumimoji="0" lang="en-US" altLang="zh-CN" sz="1800" dirty="0">
                <a:latin typeface="+mn-ea"/>
              </a:rPr>
              <a:t>.</a:t>
            </a:r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3849265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两种帧聚合方式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134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93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93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360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219700" y="1545798"/>
            <a:ext cx="3132138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zh-CN" altLang="en-GB" sz="2000" b="1" dirty="0">
                <a:latin typeface="+mn-ea"/>
              </a:rPr>
              <a:t>为保证数据传输的可靠性，</a:t>
            </a:r>
            <a:r>
              <a:rPr lang="en-GB" altLang="zh-CN" sz="2000" dirty="0">
                <a:latin typeface="+mn-ea"/>
              </a:rPr>
              <a:t>802.11</a:t>
            </a:r>
            <a:r>
              <a:rPr lang="zh-CN" altLang="en-GB" sz="2000" dirty="0">
                <a:latin typeface="+mn-ea"/>
              </a:rPr>
              <a:t>协议规定每收到一个单播数据帧，都必须立即回应以</a:t>
            </a:r>
            <a:r>
              <a:rPr lang="en-GB" altLang="zh-CN" sz="2000" dirty="0" err="1">
                <a:latin typeface="+mn-ea"/>
              </a:rPr>
              <a:t>ACK</a:t>
            </a:r>
            <a:r>
              <a:rPr lang="zh-CN" altLang="en-GB" sz="2000" dirty="0">
                <a:latin typeface="+mn-ea"/>
              </a:rPr>
              <a:t>帧。</a:t>
            </a:r>
            <a:r>
              <a:rPr lang="en-GB" altLang="zh-CN" sz="2000" dirty="0">
                <a:latin typeface="+mn-ea"/>
              </a:rPr>
              <a:t>A-</a:t>
            </a:r>
            <a:r>
              <a:rPr lang="en-GB" altLang="zh-CN" sz="2000" dirty="0" err="1">
                <a:latin typeface="+mn-ea"/>
              </a:rPr>
              <a:t>MPDU</a:t>
            </a:r>
            <a:r>
              <a:rPr lang="zh-CN" altLang="en-GB" sz="2000" dirty="0">
                <a:latin typeface="+mn-ea"/>
              </a:rPr>
              <a:t>的接收端在收到</a:t>
            </a:r>
            <a:r>
              <a:rPr lang="en-GB" altLang="zh-CN" sz="2000" dirty="0">
                <a:latin typeface="+mn-ea"/>
              </a:rPr>
              <a:t>A-</a:t>
            </a:r>
            <a:r>
              <a:rPr lang="en-GB" altLang="zh-CN" sz="2000" dirty="0" err="1">
                <a:latin typeface="+mn-ea"/>
              </a:rPr>
              <a:t>MPDU</a:t>
            </a:r>
            <a:r>
              <a:rPr lang="zh-CN" altLang="en-GB" sz="2000" dirty="0">
                <a:latin typeface="+mn-ea"/>
              </a:rPr>
              <a:t>后，需要对其中的每一个</a:t>
            </a:r>
            <a:r>
              <a:rPr lang="en-GB" altLang="zh-CN" sz="2000" dirty="0" err="1">
                <a:latin typeface="+mn-ea"/>
              </a:rPr>
              <a:t>MPDU</a:t>
            </a:r>
            <a:r>
              <a:rPr lang="zh-CN" altLang="en-GB" sz="2000" dirty="0">
                <a:latin typeface="+mn-ea"/>
              </a:rPr>
              <a:t>进行处理，因此同样需要对每一个</a:t>
            </a:r>
            <a:r>
              <a:rPr lang="en-GB" altLang="zh-CN" sz="2000" dirty="0" err="1">
                <a:latin typeface="+mn-ea"/>
              </a:rPr>
              <a:t>MPDU</a:t>
            </a:r>
            <a:r>
              <a:rPr lang="zh-CN" altLang="en-GB" sz="2000" dirty="0">
                <a:latin typeface="+mn-ea"/>
              </a:rPr>
              <a:t>发送应答帧。</a:t>
            </a:r>
            <a:r>
              <a:rPr lang="en-GB" altLang="zh-CN" sz="2000" dirty="0">
                <a:latin typeface="+mn-ea"/>
              </a:rPr>
              <a:t>Block Acknowledgement</a:t>
            </a:r>
            <a:r>
              <a:rPr lang="zh-CN" altLang="en-GB" sz="2000" dirty="0">
                <a:latin typeface="+mn-ea"/>
              </a:rPr>
              <a:t>机制通过使用一个</a:t>
            </a:r>
            <a:r>
              <a:rPr lang="en-GB" altLang="zh-CN" sz="2000" dirty="0" err="1">
                <a:latin typeface="+mn-ea"/>
              </a:rPr>
              <a:t>ACK</a:t>
            </a:r>
            <a:r>
              <a:rPr lang="zh-CN" altLang="en-GB" sz="2000" dirty="0">
                <a:latin typeface="+mn-ea"/>
              </a:rPr>
              <a:t>帧来完成对多个</a:t>
            </a:r>
            <a:r>
              <a:rPr lang="en-GB" altLang="zh-CN" sz="2000" dirty="0" err="1">
                <a:latin typeface="+mn-ea"/>
              </a:rPr>
              <a:t>MPDU</a:t>
            </a:r>
            <a:r>
              <a:rPr lang="zh-CN" altLang="en-GB" sz="2000" dirty="0">
                <a:latin typeface="+mn-ea"/>
              </a:rPr>
              <a:t>的应答，以降低这种情况下的</a:t>
            </a:r>
            <a:r>
              <a:rPr lang="en-GB" altLang="zh-CN" sz="2000" dirty="0" err="1">
                <a:latin typeface="+mn-ea"/>
              </a:rPr>
              <a:t>ACK</a:t>
            </a:r>
            <a:r>
              <a:rPr lang="zh-CN" altLang="en-GB" sz="2000" dirty="0">
                <a:latin typeface="+mn-ea"/>
              </a:rPr>
              <a:t>帧的数量。</a:t>
            </a:r>
            <a:r>
              <a:rPr lang="zh-CN" altLang="en-US" sz="2000" dirty="0">
                <a:latin typeface="+mn-ea"/>
              </a:rPr>
              <a:t> 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341438"/>
            <a:ext cx="4752975" cy="456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5721473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802.11n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关键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技术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4 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块应答</a:t>
            </a: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557338"/>
            <a:ext cx="4060974" cy="374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27538" y="1318667"/>
            <a:ext cx="4465637" cy="484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中宋" pitchFamily="2" charset="-122"/>
                <a:ea typeface="华文细黑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中宋" pitchFamily="2" charset="-122"/>
                <a:ea typeface="华文细黑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中宋" pitchFamily="2" charset="-122"/>
                <a:ea typeface="华文细黑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中宋" pitchFamily="2" charset="-122"/>
                <a:ea typeface="华文细黑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中宋" pitchFamily="2" charset="-122"/>
                <a:ea typeface="华文细黑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中宋" pitchFamily="2" charset="-122"/>
                <a:ea typeface="华文细黑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中宋" pitchFamily="2" charset="-122"/>
                <a:ea typeface="华文细黑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中宋" pitchFamily="2" charset="-122"/>
                <a:ea typeface="华文细黑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中宋" pitchFamily="2" charset="-122"/>
                <a:ea typeface="华文细黑" pitchFamily="2" charset="-122"/>
              </a:defRPr>
            </a:lvl9pPr>
          </a:lstStyle>
          <a:p>
            <a:r>
              <a:rPr lang="zh-CN" altLang="en-US" sz="2000" b="1" dirty="0">
                <a:latin typeface="+mn-ea"/>
                <a:ea typeface="+mn-ea"/>
              </a:rPr>
              <a:t>射频芯片在使用</a:t>
            </a:r>
            <a:r>
              <a:rPr lang="en-US" altLang="zh-CN" sz="2000" b="1" dirty="0" err="1">
                <a:latin typeface="+mn-ea"/>
                <a:ea typeface="+mn-ea"/>
              </a:rPr>
              <a:t>OFDM</a:t>
            </a:r>
            <a:r>
              <a:rPr lang="zh-CN" altLang="en-US" sz="2000" b="1" dirty="0">
                <a:latin typeface="+mn-ea"/>
                <a:ea typeface="+mn-ea"/>
              </a:rPr>
              <a:t>调制方式发送数据时</a:t>
            </a:r>
            <a:r>
              <a:rPr lang="zh-CN" altLang="en-US" sz="2000" dirty="0">
                <a:latin typeface="+mn-ea"/>
                <a:ea typeface="+mn-ea"/>
              </a:rPr>
              <a:t>，整个帧是被划分成不同的数据块进行发送的，为了数据传输的可靠性，数据块之间会有</a:t>
            </a:r>
            <a:r>
              <a:rPr lang="en-US" altLang="zh-CN" sz="2000" dirty="0">
                <a:latin typeface="+mn-ea"/>
                <a:ea typeface="+mn-ea"/>
              </a:rPr>
              <a:t>GI</a:t>
            </a:r>
            <a:r>
              <a:rPr lang="zh-CN" altLang="en-US" sz="2000" dirty="0">
                <a:latin typeface="+mn-ea"/>
                <a:ea typeface="+mn-ea"/>
              </a:rPr>
              <a:t>（</a:t>
            </a:r>
            <a:r>
              <a:rPr lang="en-US" altLang="zh-CN" sz="2000" dirty="0">
                <a:latin typeface="+mn-ea"/>
                <a:ea typeface="+mn-ea"/>
              </a:rPr>
              <a:t>Guard Interval</a:t>
            </a:r>
            <a:r>
              <a:rPr lang="zh-CN" altLang="en-US" sz="2000" dirty="0">
                <a:latin typeface="+mn-ea"/>
                <a:ea typeface="+mn-ea"/>
              </a:rPr>
              <a:t>），用以保证接收侧能够正确的解析出各个数据块。无线信号在空间传输会因多径等因素在接收侧形成时延，如果后面的数据块发送的过快的话，会和前一个数据块的形成干扰，而</a:t>
            </a:r>
            <a:r>
              <a:rPr lang="en-US" altLang="zh-CN" sz="2000" dirty="0">
                <a:latin typeface="+mn-ea"/>
                <a:ea typeface="+mn-ea"/>
              </a:rPr>
              <a:t>GI</a:t>
            </a:r>
            <a:r>
              <a:rPr lang="zh-CN" altLang="en-US" sz="2000" dirty="0">
                <a:latin typeface="+mn-ea"/>
                <a:ea typeface="+mn-ea"/>
              </a:rPr>
              <a:t>就是用来规避这个干扰的。如图</a:t>
            </a:r>
            <a:r>
              <a:rPr lang="en-US" altLang="zh-CN" sz="2000" dirty="0">
                <a:latin typeface="+mn-ea"/>
                <a:ea typeface="+mn-ea"/>
              </a:rPr>
              <a:t>3</a:t>
            </a:r>
            <a:r>
              <a:rPr lang="zh-CN" altLang="en-US" sz="2000" dirty="0">
                <a:latin typeface="+mn-ea"/>
                <a:ea typeface="+mn-ea"/>
              </a:rPr>
              <a:t>所示，在多径环境中，前一个数据块还没有发送完成，后一个数据块可能通过不同的路径先到达，合理的</a:t>
            </a:r>
            <a:r>
              <a:rPr lang="en-US" altLang="zh-CN" sz="2000" dirty="0">
                <a:latin typeface="+mn-ea"/>
                <a:ea typeface="+mn-ea"/>
              </a:rPr>
              <a:t>GI</a:t>
            </a:r>
            <a:r>
              <a:rPr lang="zh-CN" altLang="en-US" sz="2000" dirty="0">
                <a:latin typeface="+mn-ea"/>
                <a:ea typeface="+mn-ea"/>
              </a:rPr>
              <a:t>长度能够避免相互干扰。如果</a:t>
            </a:r>
            <a:r>
              <a:rPr lang="en-US" altLang="zh-CN" sz="2000" dirty="0">
                <a:latin typeface="+mn-ea"/>
                <a:ea typeface="+mn-ea"/>
              </a:rPr>
              <a:t>GI</a:t>
            </a:r>
            <a:r>
              <a:rPr lang="zh-CN" altLang="en-US" sz="2000" dirty="0">
                <a:latin typeface="+mn-ea"/>
                <a:ea typeface="+mn-ea"/>
              </a:rPr>
              <a:t>时长不合理，会降低链路的有效</a:t>
            </a:r>
            <a:r>
              <a:rPr lang="en-US" altLang="zh-CN" sz="2000" dirty="0" err="1">
                <a:latin typeface="+mn-ea"/>
                <a:ea typeface="+mn-ea"/>
              </a:rPr>
              <a:t>SNR</a:t>
            </a:r>
            <a:r>
              <a:rPr lang="zh-CN" altLang="en-US" sz="2000" dirty="0">
                <a:latin typeface="+mn-ea"/>
                <a:ea typeface="+mn-ea"/>
              </a:rPr>
              <a:t>。 </a:t>
            </a:r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6225529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802.11n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关键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技术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5 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>
                <a:latin typeface="微软雅黑" pitchFamily="34" charset="-122"/>
                <a:ea typeface="微软雅黑" pitchFamily="34" charset="-122"/>
              </a:rPr>
              <a:t>Short GI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内容占位符 2"/>
          <p:cNvSpPr>
            <a:spLocks noGrp="1"/>
          </p:cNvSpPr>
          <p:nvPr>
            <p:ph idx="1"/>
          </p:nvPr>
        </p:nvSpPr>
        <p:spPr>
          <a:xfrm>
            <a:off x="395536" y="1600201"/>
            <a:ext cx="8003232" cy="3773016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err="1" smtClean="0">
                <a:ea typeface="宋体" charset="-122"/>
              </a:rPr>
              <a:t>FEC</a:t>
            </a:r>
            <a:r>
              <a:rPr lang="en-US" altLang="zh-CN" dirty="0" smtClean="0">
                <a:ea typeface="宋体" charset="-122"/>
              </a:rPr>
              <a:t> (Forward Error Correction)</a:t>
            </a:r>
          </a:p>
          <a:p>
            <a:pPr lvl="1"/>
            <a:r>
              <a:rPr lang="zh-CN" altLang="en-US" dirty="0" smtClean="0">
                <a:ea typeface="宋体" charset="-122"/>
              </a:rPr>
              <a:t>按照无线通信的基本原理，为了使信息适合在无线信道这样不可靠的媒介中传递，发射端将把信息进行编码并携带冗余信息，以提高系统的纠错能力，使接收端能够恢复原始信息。</a:t>
            </a:r>
            <a:r>
              <a:rPr lang="en-US" altLang="zh-CN" dirty="0" err="1" smtClean="0">
                <a:ea typeface="宋体" charset="-122"/>
              </a:rPr>
              <a:t>802.11n</a:t>
            </a:r>
            <a:r>
              <a:rPr lang="zh-CN" altLang="en-US" dirty="0" smtClean="0">
                <a:ea typeface="宋体" charset="-122"/>
              </a:rPr>
              <a:t>所采用的</a:t>
            </a:r>
            <a:r>
              <a:rPr lang="en-US" altLang="zh-CN" dirty="0" err="1" smtClean="0">
                <a:ea typeface="宋体" charset="-122"/>
              </a:rPr>
              <a:t>QAM</a:t>
            </a:r>
            <a:r>
              <a:rPr lang="en-US" altLang="zh-CN" dirty="0" smtClean="0">
                <a:ea typeface="宋体" charset="-122"/>
              </a:rPr>
              <a:t>-64</a:t>
            </a:r>
            <a:r>
              <a:rPr lang="zh-CN" altLang="en-US" dirty="0" smtClean="0">
                <a:ea typeface="宋体" charset="-122"/>
              </a:rPr>
              <a:t>的编码机制可以将编码率</a:t>
            </a:r>
            <a:r>
              <a:rPr lang="en-US" altLang="zh-CN" dirty="0" smtClean="0">
                <a:ea typeface="宋体" charset="-122"/>
              </a:rPr>
              <a:t>(</a:t>
            </a:r>
            <a:r>
              <a:rPr lang="zh-CN" altLang="en-US" dirty="0" smtClean="0">
                <a:ea typeface="宋体" charset="-122"/>
              </a:rPr>
              <a:t>有效信息和整个编码的比率</a:t>
            </a:r>
            <a:r>
              <a:rPr lang="en-US" altLang="zh-CN" dirty="0" smtClean="0">
                <a:ea typeface="宋体" charset="-122"/>
              </a:rPr>
              <a:t>)</a:t>
            </a:r>
            <a:r>
              <a:rPr lang="zh-CN" altLang="en-US" dirty="0" smtClean="0">
                <a:ea typeface="宋体" charset="-122"/>
              </a:rPr>
              <a:t>从</a:t>
            </a:r>
            <a:r>
              <a:rPr lang="en-US" altLang="zh-CN" dirty="0" smtClean="0">
                <a:ea typeface="宋体" charset="-122"/>
              </a:rPr>
              <a:t>3/4 </a:t>
            </a:r>
            <a:r>
              <a:rPr lang="zh-CN" altLang="en-US" dirty="0" smtClean="0">
                <a:ea typeface="宋体" charset="-122"/>
              </a:rPr>
              <a:t>提高到</a:t>
            </a:r>
            <a:r>
              <a:rPr lang="en-US" altLang="zh-CN" dirty="0" smtClean="0">
                <a:ea typeface="宋体" charset="-122"/>
              </a:rPr>
              <a:t>5/6</a:t>
            </a:r>
            <a:r>
              <a:rPr lang="zh-CN" altLang="en-US" dirty="0" smtClean="0">
                <a:ea typeface="宋体" charset="-122"/>
              </a:rPr>
              <a:t>。</a:t>
            </a:r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6081513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802.11n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关键技术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6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altLang="zh-CN" sz="2800" b="1" dirty="0" err="1" smtClean="0">
                <a:latin typeface="微软雅黑" pitchFamily="34" charset="-122"/>
                <a:ea typeface="微软雅黑" pitchFamily="34" charset="-122"/>
              </a:rPr>
              <a:t>FEC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改进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367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8021928"/>
              </p:ext>
            </p:extLst>
          </p:nvPr>
        </p:nvGraphicFramePr>
        <p:xfrm>
          <a:off x="363538" y="1236663"/>
          <a:ext cx="8158162" cy="5190808"/>
        </p:xfrm>
        <a:graphic>
          <a:graphicData uri="http://schemas.openxmlformats.org/drawingml/2006/table">
            <a:tbl>
              <a:tblPr/>
              <a:tblGrid>
                <a:gridCol w="585787"/>
                <a:gridCol w="1116013"/>
                <a:gridCol w="1114425"/>
                <a:gridCol w="661987"/>
                <a:gridCol w="1219200"/>
                <a:gridCol w="1219200"/>
                <a:gridCol w="1022350"/>
                <a:gridCol w="1219200"/>
              </a:tblGrid>
              <a:tr h="2540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MCS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空间流数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调制方式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码率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带宽（</a:t>
                      </a: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20MHz</a:t>
                      </a:r>
                      <a:r>
                        <a:rPr kumimoji="0" lang="zh-CN" alt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）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带宽（</a:t>
                      </a: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40MHz</a:t>
                      </a:r>
                      <a:r>
                        <a:rPr kumimoji="0" lang="zh-CN" alt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）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540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GI=800ns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GI=400ns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GI=800ns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GI=400ns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BPSK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1/2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6.5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7.2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13.5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QPSK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1/2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13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14.4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27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QPSK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3/4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19.5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21.7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40.5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45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16-QAM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1/2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26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28.9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16-QAM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3/4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39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43.3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81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90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64-QAM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2/3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57.8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108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120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64-QAM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3/4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58.5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121.5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135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64-QAM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5/6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72.2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135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150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BPSK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1/2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13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14.4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27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QPSK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1/2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26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28.9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QPSK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3/4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39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43.3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81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90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16-QAM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1/2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57.8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108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120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16-QAM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3/4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78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86.7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162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180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64-QAM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2/3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104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115.6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216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240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64-QAM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3/4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117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130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243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270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64-QAM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5/6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130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144.4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270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300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64-QAM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5/6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195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216.7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405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450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64-QAM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5/6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260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288.9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540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600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3921273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802.11n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速率集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005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9"/>
          <p:cNvSpPr>
            <a:spLocks noGrp="1"/>
          </p:cNvSpPr>
          <p:nvPr>
            <p:ph type="title"/>
          </p:nvPr>
        </p:nvSpPr>
        <p:spPr>
          <a:xfrm>
            <a:off x="0" y="0"/>
            <a:ext cx="2087463" cy="871537"/>
          </a:xfrm>
        </p:spPr>
        <p:txBody>
          <a:bodyPr>
            <a:normAutofit/>
          </a:bodyPr>
          <a:lstStyle/>
          <a:p>
            <a:r>
              <a:rPr lang="en-US" altLang="zh-CN" sz="4000" b="1" dirty="0" smtClean="0">
                <a:latin typeface="Comic Sans MS" pitchFamily="66" charset="0"/>
              </a:rPr>
              <a:t>Agenda.</a:t>
            </a:r>
            <a:endParaRPr lang="zh-CN" altLang="en-US" sz="4000" b="1" dirty="0" smtClean="0">
              <a:latin typeface="Comic Sans MS" pitchFamily="66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24000" y="1861019"/>
            <a:ext cx="6096000" cy="7812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6" name="组合 5"/>
          <p:cNvGrpSpPr/>
          <p:nvPr/>
        </p:nvGrpSpPr>
        <p:grpSpPr>
          <a:xfrm>
            <a:off x="1828800" y="1403459"/>
            <a:ext cx="4267200" cy="915120"/>
            <a:chOff x="304800" y="6459"/>
            <a:chExt cx="4267200" cy="915120"/>
          </a:xfrm>
          <a:solidFill>
            <a:srgbClr val="00B0F0"/>
          </a:solidFill>
        </p:grpSpPr>
        <p:sp>
          <p:nvSpPr>
            <p:cNvPr id="15" name="圆角矩形 14"/>
            <p:cNvSpPr/>
            <p:nvPr/>
          </p:nvSpPr>
          <p:spPr>
            <a:xfrm>
              <a:off x="304800" y="6459"/>
              <a:ext cx="4267200" cy="91512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shade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圆角矩形 5"/>
            <p:cNvSpPr/>
            <p:nvPr/>
          </p:nvSpPr>
          <p:spPr>
            <a:xfrm>
              <a:off x="349472" y="51131"/>
              <a:ext cx="4177856" cy="825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1290" tIns="0" rIns="161290" bIns="0" numCol="1" spcCol="1270" anchor="ctr" anchorCtr="0">
              <a:noAutofit/>
            </a:bodyPr>
            <a:lstStyle/>
            <a:p>
              <a:pPr lvl="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3100" dirty="0"/>
                <a:t>概述</a:t>
              </a:r>
              <a:endParaRPr lang="zh-CN" altLang="en-US" sz="3100" kern="1200" dirty="0"/>
            </a:p>
          </p:txBody>
        </p:sp>
      </p:grpSp>
      <p:sp>
        <p:nvSpPr>
          <p:cNvPr id="7" name="矩形 6"/>
          <p:cNvSpPr/>
          <p:nvPr/>
        </p:nvSpPr>
        <p:spPr>
          <a:xfrm>
            <a:off x="1524000" y="3267179"/>
            <a:ext cx="6096000" cy="78120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2">
              <a:shade val="50000"/>
              <a:hueOff val="0"/>
              <a:satOff val="-21080"/>
              <a:lumOff val="31826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" name="组合 7"/>
          <p:cNvGrpSpPr/>
          <p:nvPr/>
        </p:nvGrpSpPr>
        <p:grpSpPr>
          <a:xfrm>
            <a:off x="1828800" y="2809619"/>
            <a:ext cx="4267200" cy="915120"/>
            <a:chOff x="304800" y="1412619"/>
            <a:chExt cx="4267200" cy="915120"/>
          </a:xfrm>
          <a:solidFill>
            <a:srgbClr val="0070C0"/>
          </a:solidFill>
        </p:grpSpPr>
        <p:sp>
          <p:nvSpPr>
            <p:cNvPr id="13" name="圆角矩形 12"/>
            <p:cNvSpPr/>
            <p:nvPr/>
          </p:nvSpPr>
          <p:spPr>
            <a:xfrm>
              <a:off x="304800" y="1412619"/>
              <a:ext cx="4267200" cy="91512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50000"/>
                <a:hueOff val="0"/>
                <a:satOff val="-21688"/>
                <a:lumOff val="35185"/>
                <a:alphaOff val="0"/>
              </a:schemeClr>
            </a:fillRef>
            <a:effectRef idx="0">
              <a:schemeClr val="accent2">
                <a:shade val="50000"/>
                <a:hueOff val="0"/>
                <a:satOff val="-21688"/>
                <a:lumOff val="351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圆角矩形 8"/>
            <p:cNvSpPr/>
            <p:nvPr/>
          </p:nvSpPr>
          <p:spPr>
            <a:xfrm>
              <a:off x="349472" y="1457291"/>
              <a:ext cx="4177856" cy="825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1290" tIns="0" rIns="161290" bIns="0" numCol="1" spcCol="1270" anchor="ctr" anchorCtr="0">
              <a:noAutofit/>
            </a:bodyPr>
            <a:lstStyle/>
            <a:p>
              <a:pPr lvl="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CN" sz="3100" kern="1200" dirty="0" err="1" smtClean="0"/>
                <a:t>802.11n</a:t>
              </a:r>
              <a:endParaRPr lang="zh-CN" altLang="en-US" sz="3100" kern="1200" dirty="0"/>
            </a:p>
          </p:txBody>
        </p:sp>
      </p:grpSp>
      <p:sp>
        <p:nvSpPr>
          <p:cNvPr id="9" name="矩形 8"/>
          <p:cNvSpPr/>
          <p:nvPr/>
        </p:nvSpPr>
        <p:spPr>
          <a:xfrm>
            <a:off x="1524000" y="4673340"/>
            <a:ext cx="6096000" cy="78120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>
              <a:shade val="50000"/>
              <a:hueOff val="0"/>
              <a:satOff val="-21080"/>
              <a:lumOff val="31826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0" name="组合 9"/>
          <p:cNvGrpSpPr/>
          <p:nvPr/>
        </p:nvGrpSpPr>
        <p:grpSpPr>
          <a:xfrm>
            <a:off x="1828800" y="4215780"/>
            <a:ext cx="4267200" cy="915120"/>
            <a:chOff x="304800" y="2818780"/>
            <a:chExt cx="4267200" cy="915120"/>
          </a:xfrm>
          <a:solidFill>
            <a:srgbClr val="002060"/>
          </a:solidFill>
        </p:grpSpPr>
        <p:sp>
          <p:nvSpPr>
            <p:cNvPr id="11" name="圆角矩形 10"/>
            <p:cNvSpPr/>
            <p:nvPr/>
          </p:nvSpPr>
          <p:spPr>
            <a:xfrm>
              <a:off x="304800" y="2818780"/>
              <a:ext cx="4267200" cy="91512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shade val="50000"/>
                <a:hueOff val="0"/>
                <a:satOff val="-21688"/>
                <a:lumOff val="35185"/>
                <a:alphaOff val="0"/>
              </a:schemeClr>
            </a:fillRef>
            <a:effectRef idx="0">
              <a:schemeClr val="accent2">
                <a:shade val="50000"/>
                <a:hueOff val="0"/>
                <a:satOff val="-21688"/>
                <a:lumOff val="3518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圆角矩形 11"/>
            <p:cNvSpPr/>
            <p:nvPr/>
          </p:nvSpPr>
          <p:spPr>
            <a:xfrm>
              <a:off x="349472" y="2863452"/>
              <a:ext cx="4177856" cy="825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1290" tIns="0" rIns="161290" bIns="0" numCol="1" spcCol="1270" anchor="ctr" anchorCtr="0">
              <a:noAutofit/>
            </a:bodyPr>
            <a:lstStyle/>
            <a:p>
              <a:pPr lvl="0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CN" sz="3100" b="1" dirty="0" err="1" smtClean="0">
                  <a:solidFill>
                    <a:srgbClr val="FF0000"/>
                  </a:solidFill>
                </a:rPr>
                <a:t>802.11ac</a:t>
              </a:r>
              <a:endParaRPr lang="zh-CN" altLang="en-US" sz="31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113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91478"/>
            <a:ext cx="4176464" cy="3517642"/>
          </a:xfrm>
          <a:prstGeom prst="rect">
            <a:avLst/>
          </a:prstGeom>
        </p:spPr>
      </p:pic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4785369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走进新时代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-</a:t>
            </a:r>
            <a:r>
              <a:rPr lang="en-US" altLang="zh-CN" sz="2800" b="1" dirty="0" err="1" smtClean="0">
                <a:latin typeface="微软雅黑" pitchFamily="34" charset="-122"/>
                <a:ea typeface="微软雅黑" pitchFamily="34" charset="-122"/>
              </a:rPr>
              <a:t>802.11ac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830680"/>
            <a:ext cx="3982027" cy="369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89" y="1556792"/>
            <a:ext cx="8220075" cy="4514850"/>
          </a:xfrm>
          <a:prstGeom prst="rect">
            <a:avLst/>
          </a:prstGeom>
        </p:spPr>
      </p:pic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-573410" y="-243408"/>
            <a:ext cx="4209306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802.11ac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协议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改进</a:t>
            </a: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6729585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802.11ac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关键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技术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MU-</a:t>
            </a:r>
            <a:r>
              <a:rPr lang="en-US" altLang="zh-CN" sz="2800" b="1" dirty="0" err="1" smtClean="0">
                <a:latin typeface="微软雅黑" pitchFamily="34" charset="-122"/>
                <a:ea typeface="微软雅黑" pitchFamily="34" charset="-122"/>
              </a:rPr>
              <a:t>MIMO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20" y="1098167"/>
            <a:ext cx="8534152" cy="513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871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" y="1251545"/>
            <a:ext cx="8496300" cy="5057775"/>
          </a:xfrm>
          <a:prstGeom prst="rect">
            <a:avLst/>
          </a:prstGeom>
        </p:spPr>
      </p:pic>
      <p:sp>
        <p:nvSpPr>
          <p:cNvPr id="3" name="标题 1"/>
          <p:cNvSpPr>
            <a:spLocks noGrp="1"/>
          </p:cNvSpPr>
          <p:nvPr>
            <p:ph type="title"/>
          </p:nvPr>
        </p:nvSpPr>
        <p:spPr>
          <a:xfrm>
            <a:off x="-573410" y="-243408"/>
            <a:ext cx="3489226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波束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成形技术</a:t>
            </a: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84784"/>
            <a:ext cx="8839200" cy="3914775"/>
          </a:xfrm>
          <a:prstGeom prst="rect">
            <a:avLst/>
          </a:prstGeom>
        </p:spPr>
      </p:pic>
      <p:sp>
        <p:nvSpPr>
          <p:cNvPr id="3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7233641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802.11ac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关键技术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altLang="zh-CN" sz="2800" b="1" dirty="0" err="1" smtClean="0">
                <a:latin typeface="微软雅黑" pitchFamily="34" charset="-122"/>
                <a:ea typeface="微软雅黑" pitchFamily="34" charset="-122"/>
              </a:rPr>
              <a:t>160M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信道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聚合</a:t>
            </a: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3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7128792" cy="5505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-573410" y="-243408"/>
            <a:ext cx="6081514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动态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带宽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信道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- </a:t>
            </a:r>
            <a:r>
              <a:rPr lang="en-US" altLang="zh-CN" sz="2800" b="1" dirty="0" err="1">
                <a:latin typeface="微软雅黑" pitchFamily="34" charset="-122"/>
                <a:ea typeface="微软雅黑" pitchFamily="34" charset="-122"/>
              </a:rPr>
              <a:t>RTS</a:t>
            </a:r>
            <a:r>
              <a:rPr lang="en-US" altLang="zh-CN" sz="2800" b="1" dirty="0">
                <a:latin typeface="微软雅黑" pitchFamily="34" charset="-122"/>
                <a:ea typeface="微软雅黑" pitchFamily="34" charset="-122"/>
              </a:rPr>
              <a:t>/CTS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协议</a:t>
            </a: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7089625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802.11ac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关键技术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altLang="zh-CN" sz="2800" b="1" dirty="0" err="1">
                <a:latin typeface="微软雅黑" pitchFamily="34" charset="-122"/>
                <a:ea typeface="微软雅黑" pitchFamily="34" charset="-122"/>
              </a:rPr>
              <a:t>256QAM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调制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28777"/>
            <a:ext cx="7996750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12776"/>
            <a:ext cx="8712968" cy="31825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1540" y="4869160"/>
            <a:ext cx="85471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/>
              <a:t>802.11ac</a:t>
            </a:r>
            <a:r>
              <a:rPr lang="zh-CN" altLang="zh-CN" dirty="0"/>
              <a:t>采用更高调制密度的</a:t>
            </a:r>
            <a:r>
              <a:rPr lang="en-US" altLang="zh-CN" dirty="0" err="1"/>
              <a:t>256QAM</a:t>
            </a:r>
            <a:r>
              <a:rPr lang="zh-CN" altLang="zh-CN" dirty="0"/>
              <a:t>调制方式，更高的调制密度意味着更高的调制效率，每符号的带信息能力的增强，在物理层速率不变的情况下提高信息的传输速率。但是更高的调制密度也更容易受到干扰的影响，因此</a:t>
            </a:r>
            <a:r>
              <a:rPr lang="en-US" altLang="zh-CN" dirty="0" err="1"/>
              <a:t>256QAM</a:t>
            </a:r>
            <a:r>
              <a:rPr lang="zh-CN" altLang="zh-CN" dirty="0"/>
              <a:t>调制方式需要在良好的信道环境下使用。</a:t>
            </a:r>
          </a:p>
          <a:p>
            <a:endParaRPr lang="zh-CN" altLang="en-US" dirty="0"/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5001393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256QAM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调制关键问题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" y="2391359"/>
            <a:ext cx="8988969" cy="2320082"/>
          </a:xfrm>
          <a:prstGeom prst="rect">
            <a:avLst/>
          </a:prstGeom>
        </p:spPr>
      </p:pic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-573409" y="-243408"/>
            <a:ext cx="4929385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802.11n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VS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802.11ac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09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矩形 4"/>
          <p:cNvSpPr>
            <a:spLocks noChangeArrowheads="1"/>
          </p:cNvSpPr>
          <p:nvPr/>
        </p:nvSpPr>
        <p:spPr bwMode="auto">
          <a:xfrm>
            <a:off x="107950" y="5157788"/>
            <a:ext cx="3057525" cy="150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2200"/>
              </a:lnSpc>
            </a:pPr>
            <a:r>
              <a:rPr lang="zh-CN" altLang="en-US" sz="1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信锐技术 </a:t>
            </a:r>
            <a:r>
              <a:rPr lang="en-US" altLang="zh-CN" sz="1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| </a:t>
            </a:r>
            <a:r>
              <a:rPr lang="zh-CN" altLang="en-US" sz="1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应用层无线领导品牌</a:t>
            </a:r>
            <a:endParaRPr lang="en-US" sz="1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ts val="2200"/>
              </a:lnSpc>
            </a:pPr>
            <a:r>
              <a:rPr lang="zh-CN" altLang="en-US" sz="1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让企业级无线更快、更安全、可增值</a:t>
            </a:r>
            <a:endParaRPr lang="en-US" sz="1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ts val="2200"/>
              </a:lnSpc>
            </a:pP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  <a:hlinkClick r:id="rId2"/>
              </a:rPr>
              <a:t>www.sundray.com</a:t>
            </a:r>
            <a:endParaRPr lang="en-US" altLang="zh-CN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ts val="2200"/>
              </a:lnSpc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售前咨询：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400-878-3313</a:t>
            </a:r>
          </a:p>
          <a:p>
            <a:pPr eaLnBrk="1" hangingPunct="1">
              <a:lnSpc>
                <a:spcPts val="2200"/>
              </a:lnSpc>
            </a:pPr>
            <a:r>
              <a:rPr lang="zh-CN" altLang="en-US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售后咨询：</a:t>
            </a:r>
            <a:r>
              <a:rPr lang="en-US" altLang="zh-CN"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400-878-3389</a:t>
            </a:r>
            <a:endParaRPr lang="zh-CN" altLang="en-US" sz="1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891" name="矩形 5"/>
          <p:cNvSpPr>
            <a:spLocks noChangeArrowheads="1"/>
          </p:cNvSpPr>
          <p:nvPr/>
        </p:nvSpPr>
        <p:spPr bwMode="auto">
          <a:xfrm>
            <a:off x="2051050" y="2852738"/>
            <a:ext cx="53149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6400" b="1">
                <a:solidFill>
                  <a:srgbClr val="5CCBF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Thank You</a:t>
            </a:r>
            <a:r>
              <a:rPr lang="zh-CN" altLang="en-US" sz="6400" b="1">
                <a:solidFill>
                  <a:srgbClr val="5CCBF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！</a:t>
            </a:r>
          </a:p>
        </p:txBody>
      </p:sp>
    </p:spTree>
    <p:extLst>
      <p:ext uri="{BB962C8B-B14F-4D97-AF65-F5344CB8AC3E}">
        <p14:creationId xmlns:p14="http://schemas.microsoft.com/office/powerpoint/2010/main" val="860639396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ldLvl="0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853</TotalTime>
  <Words>1290</Words>
  <Application>Microsoft Office PowerPoint</Application>
  <PresentationFormat>全屏显示(4:3)</PresentationFormat>
  <Paragraphs>307</Paragraphs>
  <Slides>32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4" baseType="lpstr">
      <vt:lpstr>Office 主题</vt:lpstr>
      <vt:lpstr>位图图像</vt:lpstr>
      <vt:lpstr>802.11n&amp;802.11ac</vt:lpstr>
      <vt:lpstr>Agenda.</vt:lpstr>
      <vt:lpstr>更多的企业正在开始部署WLAN：</vt:lpstr>
      <vt:lpstr>移动终端普及，交付业务更加多样</vt:lpstr>
      <vt:lpstr>更快我们与进俱进</vt:lpstr>
      <vt:lpstr>Agenda.</vt:lpstr>
      <vt:lpstr>WLAN承载的应用越来越复杂</vt:lpstr>
      <vt:lpstr>传统54M速率无法满足应用需求</vt:lpstr>
      <vt:lpstr>如何解决-802.11n</vt:lpstr>
      <vt:lpstr>802.11协议物理层演进</vt:lpstr>
      <vt:lpstr>802.11n协议改进</vt:lpstr>
      <vt:lpstr>802.11n关键技术1－MIMO</vt:lpstr>
      <vt:lpstr>802.11n关键技术2－40M信道聚合</vt:lpstr>
      <vt:lpstr>信道带宽与子载波</vt:lpstr>
      <vt:lpstr>信道的选择：20MHz or 40MHz？</vt:lpstr>
      <vt:lpstr>802.11n关键技术3－帧聚合</vt:lpstr>
      <vt:lpstr>两种帧聚合方式</vt:lpstr>
      <vt:lpstr>802.11n关键技术4 －块应答</vt:lpstr>
      <vt:lpstr>802.11n关键技术5 － Short GI</vt:lpstr>
      <vt:lpstr>802.11n关键技术6 －FEC改进</vt:lpstr>
      <vt:lpstr>802.11n速率集</vt:lpstr>
      <vt:lpstr>Agenda.</vt:lpstr>
      <vt:lpstr>走进新时代-802.11ac</vt:lpstr>
      <vt:lpstr>802.11ac协议改进</vt:lpstr>
      <vt:lpstr>802.11ac关键技术1－MU-MIMO</vt:lpstr>
      <vt:lpstr>波束成形技术</vt:lpstr>
      <vt:lpstr>802.11ac关键技术2－160M信道聚合</vt:lpstr>
      <vt:lpstr>动态带宽信道 - RTS/CTS协议</vt:lpstr>
      <vt:lpstr>802.11ac关键技术3－256QAM调制</vt:lpstr>
      <vt:lpstr>256QAM调制关键问题</vt:lpstr>
      <vt:lpstr>802.11n VS 802.11ac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Thinkpad</dc:creator>
  <cp:lastModifiedBy>Lilf</cp:lastModifiedBy>
  <cp:revision>54</cp:revision>
  <dcterms:created xsi:type="dcterms:W3CDTF">2014-02-17T07:15:32Z</dcterms:created>
  <dcterms:modified xsi:type="dcterms:W3CDTF">2015-03-20T03:38:47Z</dcterms:modified>
</cp:coreProperties>
</file>